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39"/>
  </p:notesMasterIdLst>
  <p:handoutMasterIdLst>
    <p:handoutMasterId r:id="rId40"/>
  </p:handoutMasterIdLst>
  <p:sldIdLst>
    <p:sldId id="471" r:id="rId5"/>
    <p:sldId id="516" r:id="rId6"/>
    <p:sldId id="515" r:id="rId7"/>
    <p:sldId id="562" r:id="rId8"/>
    <p:sldId id="564" r:id="rId9"/>
    <p:sldId id="565" r:id="rId10"/>
    <p:sldId id="566" r:id="rId11"/>
    <p:sldId id="568" r:id="rId12"/>
    <p:sldId id="571" r:id="rId13"/>
    <p:sldId id="573" r:id="rId14"/>
    <p:sldId id="574" r:id="rId15"/>
    <p:sldId id="575" r:id="rId16"/>
    <p:sldId id="567" r:id="rId17"/>
    <p:sldId id="569" r:id="rId18"/>
    <p:sldId id="570" r:id="rId19"/>
    <p:sldId id="572" r:id="rId20"/>
    <p:sldId id="576" r:id="rId21"/>
    <p:sldId id="577" r:id="rId22"/>
    <p:sldId id="579" r:id="rId23"/>
    <p:sldId id="580" r:id="rId24"/>
    <p:sldId id="581" r:id="rId25"/>
    <p:sldId id="582" r:id="rId26"/>
    <p:sldId id="583" r:id="rId27"/>
    <p:sldId id="584" r:id="rId28"/>
    <p:sldId id="585" r:id="rId29"/>
    <p:sldId id="586" r:id="rId30"/>
    <p:sldId id="587" r:id="rId31"/>
    <p:sldId id="588" r:id="rId32"/>
    <p:sldId id="589" r:id="rId33"/>
    <p:sldId id="591" r:id="rId34"/>
    <p:sldId id="590" r:id="rId35"/>
    <p:sldId id="557" r:id="rId36"/>
    <p:sldId id="559" r:id="rId37"/>
    <p:sldId id="560"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CB"/>
    <a:srgbClr val="FF9E8D"/>
    <a:srgbClr val="002C78"/>
    <a:srgbClr val="AFFFFF"/>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0" autoAdjust="0"/>
    <p:restoredTop sz="92409" autoAdjust="0"/>
  </p:normalViewPr>
  <p:slideViewPr>
    <p:cSldViewPr>
      <p:cViewPr>
        <p:scale>
          <a:sx n="100" d="100"/>
          <a:sy n="100" d="100"/>
        </p:scale>
        <p:origin x="1440" y="14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79" d="100"/>
          <a:sy n="79" d="100"/>
        </p:scale>
        <p:origin x="3784" y="20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12A80-2F85-C144-BDCE-4624A31A0F7F}" type="datetimeFigureOut">
              <a:rPr lang="en-US" smtClean="0"/>
              <a:t>9/5/17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D0613-2D1E-3740-885C-6C1079A8B6FE}" type="slidenum">
              <a:rPr lang="en-US" smtClean="0"/>
              <a:t>‹#›</a:t>
            </a:fld>
            <a:endParaRPr lang="en-US"/>
          </a:p>
        </p:txBody>
      </p:sp>
    </p:spTree>
    <p:extLst>
      <p:ext uri="{BB962C8B-B14F-4D97-AF65-F5344CB8AC3E}">
        <p14:creationId xmlns:p14="http://schemas.microsoft.com/office/powerpoint/2010/main" val="1420321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9/5/17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54823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sz="1200" dirty="0" smtClean="0"/>
              <a:t>Explain the best practice for using events:</a:t>
            </a:r>
          </a:p>
          <a:p>
            <a:pPr>
              <a:buFontTx/>
              <a:buChar char="•"/>
            </a:pPr>
            <a:r>
              <a:rPr lang="en-GB" altLang="en-US" sz="1200" dirty="0" smtClean="0"/>
              <a:t>Use the standard event signature:</a:t>
            </a:r>
          </a:p>
          <a:p>
            <a:pPr lvl="1"/>
            <a:r>
              <a:rPr lang="en-GB" altLang="en-US" sz="1200" dirty="0" smtClean="0"/>
              <a:t>Highlight how using a standard signature makes using events easier for all developers. </a:t>
            </a:r>
          </a:p>
          <a:p>
            <a:pPr lvl="1"/>
            <a:r>
              <a:rPr lang="en-GB" altLang="en-US" sz="1200" dirty="0" smtClean="0"/>
              <a:t>Remind students of the standard event signature: </a:t>
            </a:r>
            <a:r>
              <a:rPr lang="en-GB" altLang="en-US" sz="1200" b="1" dirty="0" smtClean="0"/>
              <a:t>void name (object sender, </a:t>
            </a:r>
            <a:r>
              <a:rPr lang="en-GB" altLang="en-US" sz="1200" b="1" dirty="0" err="1" smtClean="0"/>
              <a:t>EventArgs</a:t>
            </a:r>
            <a:r>
              <a:rPr lang="en-GB" altLang="en-US" sz="1200" b="1" dirty="0" smtClean="0"/>
              <a:t> e)</a:t>
            </a:r>
            <a:r>
              <a:rPr lang="en-GB" altLang="en-US" sz="1200" dirty="0" smtClean="0"/>
              <a:t>.</a:t>
            </a:r>
            <a:endParaRPr lang="en-GB" altLang="en-US" sz="1200" b="1" dirty="0" smtClean="0"/>
          </a:p>
          <a:p>
            <a:pPr>
              <a:buFontTx/>
              <a:buChar char="•"/>
            </a:pPr>
            <a:r>
              <a:rPr lang="en-GB" altLang="en-US" sz="1200" dirty="0" smtClean="0"/>
              <a:t>Use a protected virtual method to raise an event:</a:t>
            </a:r>
          </a:p>
          <a:p>
            <a:pPr lvl="1"/>
            <a:r>
              <a:rPr lang="en-GB" altLang="en-US" sz="1200" dirty="0" smtClean="0"/>
              <a:t>Explain the benefits of using a protected virtual method—it can be overridden in child classes if necessary.</a:t>
            </a:r>
          </a:p>
          <a:p>
            <a:pPr lvl="1"/>
            <a:r>
              <a:rPr lang="en-GB" altLang="en-US" sz="1200" dirty="0" smtClean="0"/>
              <a:t>Explain the standard for using the word On before the event name for methods that raise events. </a:t>
            </a:r>
          </a:p>
          <a:p>
            <a:pPr lvl="1"/>
            <a:r>
              <a:rPr lang="en-GB" altLang="en-US" sz="1200" dirty="0" smtClean="0"/>
              <a:t>Explain that the </a:t>
            </a:r>
            <a:r>
              <a:rPr lang="en-GB" altLang="en-US" sz="1200" b="1" dirty="0" smtClean="0"/>
              <a:t>On</a:t>
            </a:r>
            <a:r>
              <a:rPr lang="en-GB" altLang="en-US" sz="1200" dirty="0" smtClean="0"/>
              <a:t> method signature should match the signature of the event. </a:t>
            </a:r>
          </a:p>
          <a:p>
            <a:pPr lvl="1"/>
            <a:r>
              <a:rPr lang="en-GB" altLang="en-US" sz="1200" dirty="0" smtClean="0"/>
              <a:t>Explain that using a method to raise an event can reduce code duplication—use the standard check for null as an example.</a:t>
            </a:r>
          </a:p>
          <a:p>
            <a:pPr>
              <a:buFontTx/>
              <a:buChar char="•"/>
            </a:pPr>
            <a:r>
              <a:rPr lang="en-GB" altLang="en-US" sz="1200" dirty="0" smtClean="0"/>
              <a:t>Do not pass null to an event:</a:t>
            </a:r>
          </a:p>
          <a:p>
            <a:pPr lvl="1"/>
            <a:r>
              <a:rPr lang="en-GB" altLang="en-US" sz="1200" dirty="0" smtClean="0"/>
              <a:t>Explain that students should avoid passing null as a parameter when they raise an event. In particular, they should always pass the </a:t>
            </a:r>
            <a:r>
              <a:rPr lang="en-GB" altLang="en-US" sz="1200" b="1" dirty="0" smtClean="0"/>
              <a:t>this</a:t>
            </a:r>
            <a:r>
              <a:rPr lang="en-GB" altLang="en-US" sz="1200" dirty="0" smtClean="0"/>
              <a:t> keyword as the first parameter. </a:t>
            </a:r>
          </a:p>
          <a:p>
            <a:endParaRPr lang="en-US" sz="12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32</a:t>
            </a:fld>
            <a:endParaRPr lang="en-US"/>
          </a:p>
        </p:txBody>
      </p:sp>
    </p:spTree>
    <p:extLst>
      <p:ext uri="{BB962C8B-B14F-4D97-AF65-F5344CB8AC3E}">
        <p14:creationId xmlns:p14="http://schemas.microsoft.com/office/powerpoint/2010/main" val="142463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en-US" sz="2800" b="0" i="0" u="none" strike="noStrike" kern="1200" baseline="0" dirty="0" smtClean="0">
                <a:solidFill>
                  <a:schemeClr val="bg1"/>
                </a:solidFill>
                <a:latin typeface="+mj-lt"/>
                <a:cs typeface="Narkisim" panose="020E0502050101010101" pitchFamily="34" charset="-79"/>
              </a:rPr>
              <a:t>Thank you for attention! </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0" y="3429000"/>
            <a:ext cx="8538693" cy="2246769"/>
          </a:xfrm>
          <a:prstGeom prst="rect">
            <a:avLst/>
          </a:prstGeom>
        </p:spPr>
        <p:txBody>
          <a:bodyPr wrap="square">
            <a:spAutoFit/>
          </a:bodyPr>
          <a:lstStyle/>
          <a:p>
            <a:pPr algn="ctr" rtl="0"/>
            <a:r>
              <a:rPr lang="en-US" sz="2000"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2000" b="0" i="0" u="none" strike="noStrike" kern="1200" baseline="0" dirty="0" smtClean="0">
              <a:solidFill>
                <a:schemeClr val="bg1"/>
              </a:solidFill>
              <a:latin typeface="+mj-lt"/>
              <a:cs typeface="Narkisim" panose="020E0502050101010101" pitchFamily="34" charset="-79"/>
            </a:endParaRPr>
          </a:p>
          <a:p>
            <a:pPr algn="ctr" rtl="0"/>
            <a:r>
              <a:rPr lang="en-US" sz="2000"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2000" b="0" i="0" u="none" strike="noStrike" kern="1200" baseline="0" dirty="0" smtClean="0">
                <a:solidFill>
                  <a:schemeClr val="bg1"/>
                </a:solidFill>
                <a:latin typeface="+mj-lt"/>
                <a:cs typeface="Narkisim" panose="020E0502050101010101" pitchFamily="34" charset="-79"/>
              </a:rPr>
              <a:t>To the electronic address: </a:t>
            </a:r>
            <a:r>
              <a:rPr lang="en-US" sz="2000" b="0" i="0" u="none" strike="noStrike" kern="1200" baseline="0" dirty="0" smtClean="0">
                <a:solidFill>
                  <a:schemeClr val="bg1"/>
                </a:solidFill>
                <a:latin typeface="+mj-lt"/>
                <a:cs typeface="Narkisim" panose="020E0502050101010101" pitchFamily="34" charset="-79"/>
                <a:hlinkClick r:id="rId3"/>
              </a:rPr>
              <a:t>anzhelika_kravchuk@epam.com</a:t>
            </a:r>
            <a:r>
              <a:rPr lang="en-US" sz="2000" b="0" i="0" u="none" strike="noStrike" kern="1200" baseline="0" dirty="0" smtClean="0">
                <a:solidFill>
                  <a:schemeClr val="bg1"/>
                </a:solidFill>
                <a:latin typeface="+mj-lt"/>
                <a:cs typeface="Narkisim" panose="020E0502050101010101" pitchFamily="34" charset="-79"/>
              </a:rPr>
              <a:t> </a:t>
            </a:r>
          </a:p>
          <a:p>
            <a:pPr algn="ctr" rtl="0"/>
            <a:r>
              <a:rPr lang="en-US" sz="2000"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2000" b="0" i="0" u="none" strike="noStrike" kern="1200" baseline="0" dirty="0" smtClean="0">
                <a:solidFill>
                  <a:schemeClr val="bg1"/>
                </a:solidFill>
                <a:latin typeface="+mj-lt"/>
                <a:cs typeface="Narkisim" panose="020E0502050101010101" pitchFamily="34" charset="-79"/>
              </a:rPr>
              <a:t>Thank you.</a:t>
            </a:r>
            <a:endParaRPr lang="en-US" sz="2000" b="0" i="0" u="none" strike="noStrike" kern="1200" baseline="0" dirty="0">
              <a:solidFill>
                <a:schemeClr val="bg1"/>
              </a:solidFill>
              <a:latin typeface="+mj-lt"/>
            </a:endParaRPr>
          </a:p>
        </p:txBody>
      </p:sp>
    </p:spTree>
    <p:extLst>
      <p:ext uri="{BB962C8B-B14F-4D97-AF65-F5344CB8AC3E}">
        <p14:creationId xmlns:p14="http://schemas.microsoft.com/office/powerpoint/2010/main" val="2821364231"/>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Exception HANDLING. LOGGING. NLOG</a:t>
            </a:r>
          </a:p>
        </p:txBody>
      </p:sp>
      <p:sp>
        <p:nvSpPr>
          <p:cNvPr id="4" name="Текст 3"/>
          <p:cNvSpPr>
            <a:spLocks noGrp="1"/>
          </p:cNvSpPr>
          <p:nvPr>
            <p:ph type="body" sz="quarter" idx="11"/>
          </p:nvPr>
        </p:nvSpPr>
        <p:spPr>
          <a:xfrm>
            <a:off x="296214" y="3561899"/>
            <a:ext cx="4224746" cy="37010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System.Exception</a:t>
            </a:r>
            <a:r>
              <a:rPr lang="en-US" dirty="0" smtClean="0"/>
              <a:t> Class</a:t>
            </a:r>
            <a:endParaRPr lang="en-US" dirty="0"/>
          </a:p>
        </p:txBody>
      </p:sp>
      <p:graphicFrame>
        <p:nvGraphicFramePr>
          <p:cNvPr id="3" name="Shape 191"/>
          <p:cNvGraphicFramePr/>
          <p:nvPr/>
        </p:nvGraphicFramePr>
        <p:xfrm>
          <a:off x="381000" y="566125"/>
          <a:ext cx="8382000" cy="5837000"/>
        </p:xfrm>
        <a:graphic>
          <a:graphicData uri="http://schemas.openxmlformats.org/drawingml/2006/table">
            <a:tbl>
              <a:tblPr firstRow="1" bandRow="1">
                <a:tableStyleId>{1FECB4D8-DB02-4DC6-A0A2-4F2EBAE1DC90}</a:tableStyleId>
              </a:tblPr>
              <a:tblGrid>
                <a:gridCol w="1524000"/>
                <a:gridCol w="6858000"/>
              </a:tblGrid>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u="none" strike="noStrike" cap="none" dirty="0" err="1" smtClean="0">
                          <a:latin typeface="Calibri" charset="0"/>
                          <a:ea typeface="Calibri" charset="0"/>
                          <a:cs typeface="Calibri" charset="0"/>
                        </a:rPr>
                        <a:t>Property</a:t>
                      </a:r>
                      <a:endParaRPr lang="ru-RU" sz="1600" u="none" strike="noStrike" cap="none" dirty="0">
                        <a:latin typeface="Calibri" charset="0"/>
                        <a:ea typeface="Calibri" charset="0"/>
                        <a:cs typeface="Calibri" charset="0"/>
                      </a:endParaRPr>
                    </a:p>
                  </a:txBody>
                  <a:tcPr marL="91450" marR="91450" marT="45725" marB="45725"/>
                </a:tc>
                <a:tc>
                  <a:txBody>
                    <a:bodyPr/>
                    <a:lstStyle/>
                    <a:p>
                      <a:pPr marL="0" marR="0" lvl="0" indent="0" algn="ctr" rtl="0">
                        <a:lnSpc>
                          <a:spcPct val="100000"/>
                        </a:lnSpc>
                        <a:spcBef>
                          <a:spcPts val="0"/>
                        </a:spcBef>
                        <a:spcAft>
                          <a:spcPts val="0"/>
                        </a:spcAft>
                        <a:buClr>
                          <a:srgbClr val="000000"/>
                        </a:buClr>
                        <a:buSzPct val="25000"/>
                        <a:buFont typeface="Arial"/>
                        <a:buNone/>
                      </a:pPr>
                      <a:r>
                        <a:rPr lang="ru-RU" sz="1600" u="none" strike="noStrike" cap="none" dirty="0" err="1" smtClean="0">
                          <a:latin typeface="Calibri" charset="0"/>
                          <a:ea typeface="Calibri" charset="0"/>
                          <a:cs typeface="Calibri" charset="0"/>
                        </a:rPr>
                        <a:t>Description</a:t>
                      </a:r>
                      <a:endParaRPr lang="ru-RU" sz="1600" u="none" strike="noStrike" cap="none" dirty="0">
                        <a:latin typeface="Calibri" charset="0"/>
                        <a:ea typeface="Calibri" charset="0"/>
                        <a:cs typeface="Calibri" charset="0"/>
                      </a:endParaRPr>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Data</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A reference to a collection of key-value pairs. Usually, the code throwing the exception adds entries to this collection prior to throwing it; code that catches the exception can query the entries and use the information in its exception-recovery processing.</a:t>
                      </a:r>
                      <a:endParaRPr lang="en-US" sz="1800" dirty="0"/>
                    </a:p>
                  </a:txBody>
                  <a:tcPr marL="91450" marR="91450" marT="45725" marB="45725" anchor="ctr"/>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HelpLink</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Contains a URL (such as le://C:\</a:t>
                      </a:r>
                      <a:r>
                        <a:rPr lang="en-US" sz="1400" kern="1200" dirty="0" err="1" smtClean="0">
                          <a:solidFill>
                            <a:schemeClr val="dk1"/>
                          </a:solidFill>
                          <a:effectLst/>
                          <a:latin typeface="+mn-lt"/>
                          <a:ea typeface="+mn-ea"/>
                          <a:cs typeface="+mn-cs"/>
                        </a:rPr>
                        <a:t>MyApp</a:t>
                      </a:r>
                      <a:r>
                        <a:rPr lang="en-US" sz="1400" kern="1200" dirty="0" smtClean="0">
                          <a:solidFill>
                            <a:schemeClr val="dk1"/>
                          </a:solidFill>
                          <a:effectLst/>
                          <a:latin typeface="+mn-lt"/>
                          <a:ea typeface="+mn-ea"/>
                          <a:cs typeface="+mn-cs"/>
                        </a:rPr>
                        <a:t>\</a:t>
                      </a:r>
                      <a:r>
                        <a:rPr lang="en-US" sz="1400" kern="1200" dirty="0" err="1" smtClean="0">
                          <a:solidFill>
                            <a:schemeClr val="dk1"/>
                          </a:solidFill>
                          <a:effectLst/>
                          <a:latin typeface="+mn-lt"/>
                          <a:ea typeface="+mn-ea"/>
                          <a:cs typeface="+mn-cs"/>
                        </a:rPr>
                        <a:t>Help.htm</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MyExceptionHelp</a:t>
                      </a:r>
                      <a:r>
                        <a:rPr lang="en-US" sz="1400" kern="1200" dirty="0" smtClean="0">
                          <a:solidFill>
                            <a:schemeClr val="dk1"/>
                          </a:solidFill>
                          <a:effectLst/>
                          <a:latin typeface="+mn-lt"/>
                          <a:ea typeface="+mn-ea"/>
                          <a:cs typeface="+mn-cs"/>
                        </a:rPr>
                        <a:t>) to documentation that can help a user understand the exception. Keep in mind that sound programming and security practices prevent users from ever being able to see raw unhandled exceptions, so unless you are trying to convey information to other programmers, this property is seldom used. </a:t>
                      </a:r>
                      <a:endParaRPr lang="en-US" sz="1800" dirty="0"/>
                    </a:p>
                  </a:txBody>
                  <a:tcPr marL="91450" marR="91450" marT="45725" marB="45725" anchor="ctr"/>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InnerException</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Indicates the previous exception if the current exception were raised while handling an exception. This read-only property is usually null. The Exception type also offers a public </a:t>
                      </a:r>
                      <a:r>
                        <a:rPr lang="en-US" sz="1400" kern="1200" dirty="0" err="1" smtClean="0">
                          <a:solidFill>
                            <a:schemeClr val="dk1"/>
                          </a:solidFill>
                          <a:effectLst/>
                          <a:latin typeface="+mn-lt"/>
                          <a:ea typeface="+mn-ea"/>
                          <a:cs typeface="+mn-cs"/>
                        </a:rPr>
                        <a:t>GetBaseException</a:t>
                      </a:r>
                      <a:r>
                        <a:rPr lang="en-US" sz="1400" kern="1200" dirty="0" smtClean="0">
                          <a:solidFill>
                            <a:schemeClr val="dk1"/>
                          </a:solidFill>
                          <a:effectLst/>
                          <a:latin typeface="+mn-lt"/>
                          <a:ea typeface="+mn-ea"/>
                          <a:cs typeface="+mn-cs"/>
                        </a:rPr>
                        <a:t> method that traverses the linked list of inner exceptions and returns the originally thrown exception. </a:t>
                      </a:r>
                      <a:endParaRPr lang="en-US" sz="1800" dirty="0"/>
                    </a:p>
                  </a:txBody>
                  <a:tcPr marL="91450" marR="91450" marT="45725" marB="45725" anchor="ctr"/>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Message</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Contains helpful text indicating why the exception was thrown. The message is typically written to a log when a thrown exception is unhandled. Because end users do not see this message, the message should be as technical as possible so that developers viewing the log can use the information in the message to x the code when producing a new version. </a:t>
                      </a:r>
                      <a:endParaRPr lang="en-US" sz="1800" dirty="0"/>
                    </a:p>
                  </a:txBody>
                  <a:tcPr marL="91450" marR="91450" marT="45725" marB="45725" anchor="ctr"/>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Source</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Contains the name of the assembly that generated the exception. </a:t>
                      </a:r>
                      <a:endParaRPr lang="en-US" sz="1800" dirty="0"/>
                    </a:p>
                  </a:txBody>
                  <a:tcPr marL="91450" marR="91450" marT="45725" marB="45725" anchor="ctr"/>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StackTrace</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Contains the names and signatures of methods called that led up to the exception being thrown. This property is invaluable for debugging. </a:t>
                      </a:r>
                      <a:endParaRPr lang="en-US" sz="1800" dirty="0"/>
                    </a:p>
                  </a:txBody>
                  <a:tcPr marL="91450" marR="91450" marT="45725" marB="45725" anchor="ctr"/>
                </a:tc>
              </a:tr>
              <a:tr h="370850">
                <a:tc>
                  <a:txBody>
                    <a:bodyPr/>
                    <a:lstStyle/>
                    <a:p>
                      <a:pPr marL="0" marR="0" lvl="0" indent="0" algn="ctr" rtl="0">
                        <a:lnSpc>
                          <a:spcPct val="100000"/>
                        </a:lnSpc>
                        <a:spcBef>
                          <a:spcPts val="0"/>
                        </a:spcBef>
                        <a:spcAft>
                          <a:spcPts val="0"/>
                        </a:spcAft>
                        <a:buClr>
                          <a:srgbClr val="000000"/>
                        </a:buClr>
                        <a:buSzPct val="25000"/>
                        <a:buFont typeface="Arial"/>
                        <a:buNone/>
                      </a:pPr>
                      <a:r>
                        <a:rPr lang="ru-RU" sz="1600" b="1" u="none" strike="noStrike" cap="none" dirty="0" err="1" smtClean="0">
                          <a:latin typeface="Calibri" charset="0"/>
                          <a:ea typeface="Calibri" charset="0"/>
                          <a:cs typeface="Calibri" charset="0"/>
                        </a:rPr>
                        <a:t>Targetsite</a:t>
                      </a:r>
                      <a:r>
                        <a:rPr lang="ru-RU" sz="1600" b="1" u="none" strike="noStrike" cap="none" dirty="0" smtClean="0">
                          <a:latin typeface="Calibri" charset="0"/>
                          <a:ea typeface="Calibri" charset="0"/>
                          <a:cs typeface="Calibri" charset="0"/>
                        </a:rPr>
                        <a:t> </a:t>
                      </a:r>
                      <a:endParaRPr lang="ru-RU" sz="1600" b="1" u="none" strike="noStrike" cap="none" dirty="0">
                        <a:latin typeface="Calibri" charset="0"/>
                        <a:ea typeface="Calibri" charset="0"/>
                        <a:cs typeface="Calibri" charset="0"/>
                      </a:endParaRPr>
                    </a:p>
                  </a:txBody>
                  <a:tcPr marL="91450" marR="91450" marT="45725" marB="45725" anchor="ctr"/>
                </a:tc>
                <a:tc>
                  <a:txBody>
                    <a:bodyPr/>
                    <a:lstStyle/>
                    <a:p>
                      <a:pPr algn="just"/>
                      <a:r>
                        <a:rPr lang="en-US" sz="1400" kern="1200" dirty="0" smtClean="0">
                          <a:solidFill>
                            <a:schemeClr val="dk1"/>
                          </a:solidFill>
                          <a:effectLst/>
                          <a:latin typeface="+mn-lt"/>
                          <a:ea typeface="+mn-ea"/>
                          <a:cs typeface="+mn-cs"/>
                        </a:rPr>
                        <a:t>Contains the method that threw the exception. </a:t>
                      </a:r>
                      <a:endParaRPr lang="en-US" sz="1800" dirty="0"/>
                    </a:p>
                  </a:txBody>
                  <a:tcPr marL="91450" marR="91450" marT="45725" marB="45725" anchor="ctr"/>
                </a:tc>
              </a:tr>
            </a:tbl>
          </a:graphicData>
        </a:graphic>
      </p:graphicFrame>
    </p:spTree>
    <p:extLst>
      <p:ext uri="{BB962C8B-B14F-4D97-AF65-F5344CB8AC3E}">
        <p14:creationId xmlns:p14="http://schemas.microsoft.com/office/powerpoint/2010/main" val="294557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a:t>
            </a:r>
            <a:r>
              <a:rPr lang="en-US" dirty="0"/>
              <a:t>Classes in C</a:t>
            </a:r>
            <a:r>
              <a:rPr lang="en-US" dirty="0" smtClean="0"/>
              <a:t>#</a:t>
            </a:r>
            <a:endParaRPr lang="en-US" dirty="0"/>
          </a:p>
        </p:txBody>
      </p:sp>
      <p:graphicFrame>
        <p:nvGraphicFramePr>
          <p:cNvPr id="3" name="Table 2"/>
          <p:cNvGraphicFramePr>
            <a:graphicFrameLocks noGrp="1"/>
          </p:cNvGraphicFramePr>
          <p:nvPr/>
        </p:nvGraphicFramePr>
        <p:xfrm>
          <a:off x="419100" y="990600"/>
          <a:ext cx="8305800" cy="4892404"/>
        </p:xfrm>
        <a:graphic>
          <a:graphicData uri="http://schemas.openxmlformats.org/drawingml/2006/table">
            <a:tbl>
              <a:tblPr firstRow="1" bandRow="1">
                <a:tableStyleId>{1FECB4D8-DB02-4DC6-A0A2-4F2EBAE1DC90}</a:tableStyleId>
              </a:tblPr>
              <a:tblGrid>
                <a:gridCol w="3390900"/>
                <a:gridCol w="4914900"/>
              </a:tblGrid>
              <a:tr h="427440">
                <a:tc>
                  <a:txBody>
                    <a:bodyPr/>
                    <a:lstStyle/>
                    <a:p>
                      <a:pPr algn="l" fontAlgn="t"/>
                      <a:r>
                        <a:rPr lang="en-US" sz="1800" dirty="0">
                          <a:effectLst/>
                          <a:latin typeface="Calibri" charset="0"/>
                          <a:ea typeface="Calibri" charset="0"/>
                          <a:cs typeface="Calibri" charset="0"/>
                        </a:rPr>
                        <a:t>Exception Class</a:t>
                      </a:r>
                    </a:p>
                  </a:txBody>
                  <a:tcPr marL="91800" marR="91800" marT="91800" marB="91800"/>
                </a:tc>
                <a:tc>
                  <a:txBody>
                    <a:bodyPr/>
                    <a:lstStyle/>
                    <a:p>
                      <a:pPr algn="l" fontAlgn="t"/>
                      <a:r>
                        <a:rPr lang="en-US" sz="1800" dirty="0">
                          <a:effectLst/>
                          <a:latin typeface="Calibri" charset="0"/>
                          <a:ea typeface="Calibri" charset="0"/>
                          <a:cs typeface="Calibri" charset="0"/>
                        </a:rPr>
                        <a:t>Description</a:t>
                      </a:r>
                      <a:endParaRPr lang="en-US" sz="1600" dirty="0">
                        <a:effectLst/>
                        <a:latin typeface="Calibri" charset="0"/>
                        <a:ea typeface="Calibri" charset="0"/>
                        <a:cs typeface="Calibri" charset="0"/>
                      </a:endParaRPr>
                    </a:p>
                  </a:txBody>
                  <a:tcPr marL="91800" marR="91800" marT="91800" marB="91800"/>
                </a:tc>
              </a:tr>
              <a:tr h="376382">
                <a:tc>
                  <a:txBody>
                    <a:bodyPr/>
                    <a:lstStyle/>
                    <a:p>
                      <a:pPr fontAlgn="t"/>
                      <a:r>
                        <a:rPr lang="en-US" sz="1600" b="1" dirty="0" err="1">
                          <a:effectLst/>
                          <a:latin typeface="Calibri" charset="0"/>
                          <a:ea typeface="Calibri" charset="0"/>
                          <a:cs typeface="Calibri" charset="0"/>
                        </a:rPr>
                        <a:t>System.IO.IOException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dirty="0">
                          <a:effectLst/>
                          <a:latin typeface="Calibri" charset="0"/>
                          <a:ea typeface="Calibri" charset="0"/>
                          <a:cs typeface="Calibri" charset="0"/>
                        </a:rPr>
                        <a:t>Handles I/O errors.</a:t>
                      </a:r>
                    </a:p>
                  </a:txBody>
                  <a:tcPr marL="91800" marR="91800" marT="91800" marB="91800"/>
                </a:tc>
              </a:tr>
              <a:tr h="569162">
                <a:tc>
                  <a:txBody>
                    <a:bodyPr/>
                    <a:lstStyle/>
                    <a:p>
                      <a:pPr fontAlgn="t"/>
                      <a:r>
                        <a:rPr lang="en-US" sz="1600" b="1" dirty="0" err="1">
                          <a:effectLst/>
                          <a:latin typeface="Calibri" charset="0"/>
                          <a:ea typeface="Calibri" charset="0"/>
                          <a:cs typeface="Calibri" charset="0"/>
                        </a:rPr>
                        <a:t>System.IndexOutOfRangeException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a:effectLst/>
                          <a:latin typeface="Calibri" charset="0"/>
                          <a:ea typeface="Calibri" charset="0"/>
                          <a:cs typeface="Calibri" charset="0"/>
                        </a:rPr>
                        <a:t>Handles errors generated when a method refers to an array index out of range.</a:t>
                      </a:r>
                    </a:p>
                  </a:txBody>
                  <a:tcPr marL="91800" marR="91800" marT="91800" marB="91800"/>
                </a:tc>
              </a:tr>
              <a:tr h="569162">
                <a:tc>
                  <a:txBody>
                    <a:bodyPr/>
                    <a:lstStyle/>
                    <a:p>
                      <a:pPr fontAlgn="t"/>
                      <a:r>
                        <a:rPr lang="en-US" sz="1600" b="1" dirty="0" err="1">
                          <a:effectLst/>
                          <a:latin typeface="Calibri" charset="0"/>
                          <a:ea typeface="Calibri" charset="0"/>
                          <a:cs typeface="Calibri" charset="0"/>
                        </a:rPr>
                        <a:t>System.ArrayTypeMismatchException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a:effectLst/>
                          <a:latin typeface="Calibri" charset="0"/>
                          <a:ea typeface="Calibri" charset="0"/>
                          <a:cs typeface="Calibri" charset="0"/>
                        </a:rPr>
                        <a:t>Handles errors generated when type is mismatched with the array type.</a:t>
                      </a:r>
                    </a:p>
                  </a:txBody>
                  <a:tcPr marL="91800" marR="91800" marT="91800" marB="91800"/>
                </a:tc>
              </a:tr>
              <a:tr h="569162">
                <a:tc>
                  <a:txBody>
                    <a:bodyPr/>
                    <a:lstStyle/>
                    <a:p>
                      <a:pPr fontAlgn="t"/>
                      <a:r>
                        <a:rPr lang="en-US" sz="1600" b="1" dirty="0" err="1">
                          <a:effectLst/>
                          <a:latin typeface="Calibri" charset="0"/>
                          <a:ea typeface="Calibri" charset="0"/>
                          <a:cs typeface="Calibri" charset="0"/>
                        </a:rPr>
                        <a:t>System.NullReferenceException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a:effectLst/>
                          <a:latin typeface="Calibri" charset="0"/>
                          <a:ea typeface="Calibri" charset="0"/>
                          <a:cs typeface="Calibri" charset="0"/>
                        </a:rPr>
                        <a:t>Handles errors generated from referencing a null object.</a:t>
                      </a:r>
                    </a:p>
                  </a:txBody>
                  <a:tcPr marL="91800" marR="91800" marT="91800" marB="91800"/>
                </a:tc>
              </a:tr>
              <a:tr h="569162">
                <a:tc>
                  <a:txBody>
                    <a:bodyPr/>
                    <a:lstStyle/>
                    <a:p>
                      <a:pPr fontAlgn="t"/>
                      <a:r>
                        <a:rPr lang="en-US" sz="1600" b="1" dirty="0" err="1">
                          <a:effectLst/>
                          <a:latin typeface="Calibri" charset="0"/>
                          <a:ea typeface="Calibri" charset="0"/>
                          <a:cs typeface="Calibri" charset="0"/>
                        </a:rPr>
                        <a:t>System.DivideByZeroException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a:effectLst/>
                          <a:latin typeface="Calibri" charset="0"/>
                          <a:ea typeface="Calibri" charset="0"/>
                          <a:cs typeface="Calibri" charset="0"/>
                        </a:rPr>
                        <a:t>Handles errors generated from dividing a dividend with zero.</a:t>
                      </a:r>
                    </a:p>
                  </a:txBody>
                  <a:tcPr marL="91800" marR="91800" marT="91800" marB="91800"/>
                </a:tc>
              </a:tr>
              <a:tr h="376382">
                <a:tc>
                  <a:txBody>
                    <a:bodyPr/>
                    <a:lstStyle/>
                    <a:p>
                      <a:pPr fontAlgn="t"/>
                      <a:r>
                        <a:rPr lang="en-US" sz="1600" b="1" dirty="0" err="1">
                          <a:effectLst/>
                          <a:latin typeface="Calibri" charset="0"/>
                          <a:ea typeface="Calibri" charset="0"/>
                          <a:cs typeface="Calibri" charset="0"/>
                        </a:rPr>
                        <a:t>System.InvalidCastException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a:effectLst/>
                          <a:latin typeface="Calibri" charset="0"/>
                          <a:ea typeface="Calibri" charset="0"/>
                          <a:cs typeface="Calibri" charset="0"/>
                        </a:rPr>
                        <a:t>Handles errors generated during typecasting.</a:t>
                      </a:r>
                    </a:p>
                  </a:txBody>
                  <a:tcPr marL="91800" marR="91800" marT="91800" marB="91800"/>
                </a:tc>
              </a:tr>
              <a:tr h="569162">
                <a:tc>
                  <a:txBody>
                    <a:bodyPr/>
                    <a:lstStyle/>
                    <a:p>
                      <a:pPr fontAlgn="t"/>
                      <a:r>
                        <a:rPr lang="en-US" sz="1600" b="1" dirty="0" err="1">
                          <a:effectLst/>
                          <a:latin typeface="Calibri" charset="0"/>
                          <a:ea typeface="Calibri" charset="0"/>
                          <a:cs typeface="Calibri" charset="0"/>
                        </a:rPr>
                        <a:t>System.OutOfMemoryException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a:effectLst/>
                          <a:latin typeface="Calibri" charset="0"/>
                          <a:ea typeface="Calibri" charset="0"/>
                          <a:cs typeface="Calibri" charset="0"/>
                        </a:rPr>
                        <a:t>Handles errors generated from insufficient free memory.</a:t>
                      </a:r>
                    </a:p>
                  </a:txBody>
                  <a:tcPr marL="91800" marR="91800" marT="91800" marB="91800"/>
                </a:tc>
              </a:tr>
              <a:tr h="376382">
                <a:tc>
                  <a:txBody>
                    <a:bodyPr/>
                    <a:lstStyle/>
                    <a:p>
                      <a:pPr fontAlgn="t"/>
                      <a:r>
                        <a:rPr lang="en-US" sz="1600" b="1" dirty="0" err="1">
                          <a:effectLst/>
                          <a:latin typeface="Calibri" charset="0"/>
                          <a:ea typeface="Calibri" charset="0"/>
                          <a:cs typeface="Calibri" charset="0"/>
                        </a:rPr>
                        <a:t>System.StackOverflowException</a:t>
                      </a:r>
                      <a:endParaRPr lang="en-US" sz="1600" b="1" dirty="0">
                        <a:effectLst/>
                        <a:latin typeface="Calibri" charset="0"/>
                        <a:ea typeface="Calibri" charset="0"/>
                        <a:cs typeface="Calibri" charset="0"/>
                      </a:endParaRPr>
                    </a:p>
                  </a:txBody>
                  <a:tcPr marL="91800" marR="91800" marT="91800" marB="91800"/>
                </a:tc>
                <a:tc>
                  <a:txBody>
                    <a:bodyPr/>
                    <a:lstStyle/>
                    <a:p>
                      <a:pPr fontAlgn="t"/>
                      <a:r>
                        <a:rPr lang="en-US" sz="1600" dirty="0">
                          <a:effectLst/>
                          <a:latin typeface="Calibri" charset="0"/>
                          <a:ea typeface="Calibri" charset="0"/>
                          <a:cs typeface="Calibri" charset="0"/>
                        </a:rPr>
                        <a:t>Handles errors generated from stack overflow.</a:t>
                      </a:r>
                    </a:p>
                  </a:txBody>
                  <a:tcPr marL="91800" marR="91800" marT="91800" marB="91800"/>
                </a:tc>
              </a:tr>
            </a:tbl>
          </a:graphicData>
        </a:graphic>
      </p:graphicFrame>
    </p:spTree>
    <p:extLst>
      <p:ext uri="{BB962C8B-B14F-4D97-AF65-F5344CB8AC3E}">
        <p14:creationId xmlns:p14="http://schemas.microsoft.com/office/powerpoint/2010/main" val="672163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Throwing </a:t>
            </a:r>
            <a:r>
              <a:rPr lang="en-US" dirty="0" smtClean="0"/>
              <a:t>Exceptions</a:t>
            </a:r>
            <a:endParaRPr lang="en-US" dirty="0"/>
          </a:p>
        </p:txBody>
      </p:sp>
      <p:sp>
        <p:nvSpPr>
          <p:cNvPr id="3" name="Rectangle 2"/>
          <p:cNvSpPr/>
          <p:nvPr/>
        </p:nvSpPr>
        <p:spPr>
          <a:xfrm>
            <a:off x="304800" y="1066800"/>
            <a:ext cx="8382000" cy="2554545"/>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a:t>
            </a:r>
            <a:r>
              <a:rPr lang="en-US" sz="1600" dirty="0" err="1">
                <a:solidFill>
                  <a:schemeClr val="accent2">
                    <a:lumMod val="50000"/>
                  </a:schemeClr>
                </a:solidFill>
                <a:latin typeface="Consolas" charset="0"/>
                <a:ea typeface="Consolas" charset="0"/>
                <a:cs typeface="Consolas" charset="0"/>
              </a:rPr>
              <a:t>DisplayUserProfile</a:t>
            </a:r>
            <a:r>
              <a:rPr lang="en-US" sz="1600" dirty="0">
                <a:solidFill>
                  <a:schemeClr val="accent2">
                    <a:lumMod val="50000"/>
                  </a:schemeClr>
                </a:solidFill>
                <a:latin typeface="Consolas" charset="0"/>
                <a:ea typeface="Consolas" charset="0"/>
                <a:cs typeface="Consolas" charset="0"/>
              </a:rPr>
              <a:t>(string user) </a:t>
            </a:r>
          </a:p>
          <a:p>
            <a:r>
              <a:rPr lang="en-US" sz="1600" dirty="0">
                <a:solidFill>
                  <a:schemeClr val="accent2">
                    <a:lumMod val="50000"/>
                  </a:schemeClr>
                </a:solidFill>
                <a:latin typeface="Consolas" charset="0"/>
                <a:ea typeface="Consolas" charset="0"/>
                <a:cs typeface="Consolas" charset="0"/>
              </a:rPr>
              <a:t>{</a:t>
            </a:r>
          </a:p>
          <a:p>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if</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user</a:t>
            </a:r>
            <a:r>
              <a:rPr lang="mr-IN" sz="1600" dirty="0">
                <a:solidFill>
                  <a:schemeClr val="accent2">
                    <a:lumMod val="50000"/>
                  </a:schemeClr>
                </a:solidFill>
                <a:latin typeface="Consolas" charset="0"/>
                <a:ea typeface="Consolas" charset="0"/>
                <a:cs typeface="Consolas" charset="0"/>
              </a:rPr>
              <a:t> == </a:t>
            </a:r>
            <a:r>
              <a:rPr lang="mr-IN" sz="1600" dirty="0" err="1">
                <a:solidFill>
                  <a:schemeClr val="accent2">
                    <a:lumMod val="50000"/>
                  </a:schemeClr>
                </a:solidFill>
                <a:latin typeface="Consolas" charset="0"/>
                <a:ea typeface="Consolas" charset="0"/>
                <a:cs typeface="Consolas" charset="0"/>
              </a:rPr>
              <a:t>null</a:t>
            </a:r>
            <a:r>
              <a:rPr lang="mr-IN"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throw new </a:t>
            </a:r>
            <a:r>
              <a:rPr lang="en-US" sz="1600" b="1" dirty="0" err="1">
                <a:solidFill>
                  <a:schemeClr val="accent2">
                    <a:lumMod val="50000"/>
                  </a:schemeClr>
                </a:solidFill>
                <a:latin typeface="Consolas" charset="0"/>
                <a:ea typeface="Consolas" charset="0"/>
                <a:cs typeface="Consolas" charset="0"/>
              </a:rPr>
              <a:t>ArgumentNullException</a:t>
            </a:r>
            <a:r>
              <a:rPr lang="en-US" sz="1600" b="1" dirty="0">
                <a:solidFill>
                  <a:schemeClr val="accent2">
                    <a:lumMod val="50000"/>
                  </a:schemeClr>
                </a:solidFill>
                <a:latin typeface="Consolas" charset="0"/>
                <a:ea typeface="Consolas" charset="0"/>
                <a:cs typeface="Consolas" charset="0"/>
              </a:rPr>
              <a:t>(</a:t>
            </a:r>
            <a:r>
              <a:rPr lang="en-US" sz="1600" b="1" dirty="0" err="1">
                <a:solidFill>
                  <a:schemeClr val="accent2">
                    <a:lumMod val="50000"/>
                  </a:schemeClr>
                </a:solidFill>
                <a:latin typeface="Consolas" charset="0"/>
                <a:ea typeface="Consolas" charset="0"/>
                <a:cs typeface="Consolas" charset="0"/>
              </a:rPr>
              <a:t>nameof</a:t>
            </a:r>
            <a:r>
              <a:rPr lang="en-US" sz="1600" b="1" dirty="0">
                <a:solidFill>
                  <a:schemeClr val="accent2">
                    <a:lumMod val="50000"/>
                  </a:schemeClr>
                </a:solidFill>
                <a:latin typeface="Consolas" charset="0"/>
                <a:ea typeface="Consolas" charset="0"/>
                <a:cs typeface="Consolas" charset="0"/>
              </a:rPr>
              <a:t>(user))</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if (</a:t>
            </a:r>
            <a:r>
              <a:rPr lang="en-US" sz="1600" dirty="0" err="1">
                <a:solidFill>
                  <a:schemeClr val="accent2">
                    <a:lumMod val="50000"/>
                  </a:schemeClr>
                </a:solidFill>
                <a:latin typeface="Consolas" charset="0"/>
                <a:ea typeface="Consolas" charset="0"/>
                <a:cs typeface="Consolas" charset="0"/>
              </a:rPr>
              <a:t>string.IsNullOrEmpty</a:t>
            </a:r>
            <a:r>
              <a:rPr lang="en-US" sz="1600" dirty="0">
                <a:solidFill>
                  <a:schemeClr val="accent2">
                    <a:lumMod val="50000"/>
                  </a:schemeClr>
                </a:solidFill>
                <a:latin typeface="Consolas" charset="0"/>
                <a:ea typeface="Consolas" charset="0"/>
                <a:cs typeface="Consolas" charset="0"/>
              </a:rPr>
              <a:t>(user))</a:t>
            </a:r>
          </a:p>
          <a:p>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throw new </a:t>
            </a:r>
            <a:r>
              <a:rPr lang="en-US" sz="1600" b="1" dirty="0" err="1">
                <a:solidFill>
                  <a:schemeClr val="accent2">
                    <a:lumMod val="50000"/>
                  </a:schemeClr>
                </a:solidFill>
                <a:latin typeface="Consolas" charset="0"/>
                <a:ea typeface="Consolas" charset="0"/>
                <a:cs typeface="Consolas" charset="0"/>
              </a:rPr>
              <a:t>ArgumentException</a:t>
            </a:r>
            <a:r>
              <a:rPr lang="en-US" sz="1600" b="1" dirty="0">
                <a:solidFill>
                  <a:schemeClr val="accent2">
                    <a:lumMod val="50000"/>
                  </a:schemeClr>
                </a:solidFill>
                <a:latin typeface="Consolas" charset="0"/>
                <a:ea typeface="Consolas" charset="0"/>
                <a:cs typeface="Consolas" charset="0"/>
              </a:rPr>
              <a:t>("exception")</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if (!</a:t>
            </a:r>
            <a:r>
              <a:rPr lang="en-US" sz="1600" dirty="0" err="1">
                <a:solidFill>
                  <a:schemeClr val="accent2">
                    <a:lumMod val="50000"/>
                  </a:schemeClr>
                </a:solidFill>
                <a:latin typeface="Consolas" charset="0"/>
                <a:ea typeface="Consolas" charset="0"/>
                <a:cs typeface="Consolas" charset="0"/>
              </a:rPr>
              <a:t>Profiles.Exists</a:t>
            </a:r>
            <a:r>
              <a:rPr lang="en-US" sz="1600" dirty="0">
                <a:solidFill>
                  <a:schemeClr val="accent2">
                    <a:lumMod val="50000"/>
                  </a:schemeClr>
                </a:solidFill>
                <a:latin typeface="Consolas" charset="0"/>
                <a:ea typeface="Consolas" charset="0"/>
                <a:cs typeface="Consolas" charset="0"/>
              </a:rPr>
              <a:t>(user))</a:t>
            </a:r>
          </a:p>
          <a:p>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throw new </a:t>
            </a:r>
            <a:r>
              <a:rPr lang="en-US" sz="1600" b="1" dirty="0" err="1">
                <a:solidFill>
                  <a:schemeClr val="accent2">
                    <a:lumMod val="50000"/>
                  </a:schemeClr>
                </a:solidFill>
                <a:latin typeface="Consolas" charset="0"/>
                <a:ea typeface="Consolas" charset="0"/>
                <a:cs typeface="Consolas" charset="0"/>
              </a:rPr>
              <a:t>UserNotFoundException</a:t>
            </a:r>
            <a:r>
              <a:rPr lang="en-US" sz="1600" b="1" dirty="0">
                <a:solidFill>
                  <a:schemeClr val="accent2">
                    <a:lumMod val="50000"/>
                  </a:schemeClr>
                </a:solidFill>
                <a:latin typeface="Consolas" charset="0"/>
                <a:ea typeface="Consolas" charset="0"/>
                <a:cs typeface="Consolas" charset="0"/>
              </a:rPr>
              <a:t>(</a:t>
            </a:r>
            <a:r>
              <a:rPr lang="en-US" sz="1600" b="1" dirty="0" err="1">
                <a:solidFill>
                  <a:schemeClr val="accent2">
                    <a:lumMod val="50000"/>
                  </a:schemeClr>
                </a:solidFill>
                <a:latin typeface="Consolas" charset="0"/>
                <a:ea typeface="Consolas" charset="0"/>
                <a:cs typeface="Consolas" charset="0"/>
              </a:rPr>
              <a:t>nameof</a:t>
            </a:r>
            <a:r>
              <a:rPr lang="en-US" sz="1600" b="1" dirty="0">
                <a:solidFill>
                  <a:schemeClr val="accent2">
                    <a:lumMod val="50000"/>
                  </a:schemeClr>
                </a:solidFill>
                <a:latin typeface="Consolas" charset="0"/>
                <a:ea typeface="Consolas" charset="0"/>
                <a:cs typeface="Consolas" charset="0"/>
              </a:rPr>
              <a:t>(user))</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 Do real work here. </a:t>
            </a:r>
          </a:p>
          <a:p>
            <a:r>
              <a:rPr lang="en-US" sz="1600" dirty="0">
                <a:solidFill>
                  <a:schemeClr val="accent2">
                    <a:lumMod val="50000"/>
                  </a:schemeClr>
                </a:solidFill>
                <a:latin typeface="Consolas" charset="0"/>
                <a:ea typeface="Consolas" charset="0"/>
                <a:cs typeface="Consolas" charset="0"/>
              </a:rPr>
              <a:t>}</a:t>
            </a:r>
          </a:p>
        </p:txBody>
      </p:sp>
      <p:sp>
        <p:nvSpPr>
          <p:cNvPr id="4" name="Rectangle 3"/>
          <p:cNvSpPr/>
          <p:nvPr/>
        </p:nvSpPr>
        <p:spPr>
          <a:xfrm>
            <a:off x="5867400" y="3509155"/>
            <a:ext cx="28194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A program throws an exception when a problem shows up. This is done using a throw keyword</a:t>
            </a:r>
          </a:p>
        </p:txBody>
      </p:sp>
      <p:cxnSp>
        <p:nvCxnSpPr>
          <p:cNvPr id="5" name="Straight Arrow Connector 4"/>
          <p:cNvCxnSpPr>
            <a:stCxn id="4" idx="1"/>
          </p:cNvCxnSpPr>
          <p:nvPr/>
        </p:nvCxnSpPr>
        <p:spPr>
          <a:xfrm flipH="1" flipV="1">
            <a:off x="2590800" y="3021181"/>
            <a:ext cx="3276600" cy="108813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6256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a:t>
            </a:r>
            <a:r>
              <a:rPr lang="en-US" dirty="0"/>
              <a:t>Exceptions </a:t>
            </a:r>
          </a:p>
        </p:txBody>
      </p:sp>
      <p:grpSp>
        <p:nvGrpSpPr>
          <p:cNvPr id="18" name="Group 17"/>
          <p:cNvGrpSpPr/>
          <p:nvPr/>
        </p:nvGrpSpPr>
        <p:grpSpPr>
          <a:xfrm>
            <a:off x="419100" y="1219200"/>
            <a:ext cx="8305800" cy="4038600"/>
            <a:chOff x="381000" y="762000"/>
            <a:chExt cx="8305800" cy="4038600"/>
          </a:xfrm>
        </p:grpSpPr>
        <p:sp>
          <p:nvSpPr>
            <p:cNvPr id="3" name="Shape 118"/>
            <p:cNvSpPr/>
            <p:nvPr/>
          </p:nvSpPr>
          <p:spPr>
            <a:xfrm>
              <a:off x="381000" y="914400"/>
              <a:ext cx="5257800" cy="3886200"/>
            </a:xfrm>
            <a:prstGeom prst="flowChartDocument">
              <a:avLst/>
            </a:prstGeom>
            <a:solidFill>
              <a:schemeClr val="lt1"/>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err="1">
                  <a:solidFill>
                    <a:schemeClr val="accent2">
                      <a:lumMod val="50000"/>
                    </a:schemeClr>
                  </a:solidFill>
                  <a:latin typeface="Consolas"/>
                  <a:ea typeface="Consolas"/>
                  <a:cs typeface="Consolas"/>
                  <a:sym typeface="Consolas"/>
                </a:rPr>
                <a:t>try</a:t>
              </a:r>
              <a:endParaRPr lang="ru-RU" sz="160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Try</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block</a:t>
              </a: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err="1">
                  <a:solidFill>
                    <a:schemeClr val="accent2">
                      <a:lumMod val="50000"/>
                    </a:schemeClr>
                  </a:solidFill>
                  <a:latin typeface="Consolas"/>
                  <a:ea typeface="Consolas"/>
                  <a:cs typeface="Consolas"/>
                  <a:sym typeface="Consolas"/>
                </a:rPr>
                <a:t>catch</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catch</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specification</a:t>
              </a:r>
              <a:r>
                <a:rPr lang="ru-RU" sz="1600" i="0" u="none" strike="noStrike" cap="none" dirty="0">
                  <a:solidFill>
                    <a:schemeClr val="accent2">
                      <a:lumMod val="50000"/>
                    </a:schemeClr>
                  </a:solidFill>
                  <a:latin typeface="Consolas"/>
                  <a:ea typeface="Consolas"/>
                  <a:cs typeface="Consolas"/>
                  <a:sym typeface="Consolas"/>
                </a:rPr>
                <a:t> 1])</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Catch</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block</a:t>
              </a:r>
              <a:r>
                <a:rPr lang="ru-RU" sz="1600" i="0" u="none" strike="noStrike" cap="none" dirty="0">
                  <a:solidFill>
                    <a:schemeClr val="accent2">
                      <a:lumMod val="50000"/>
                    </a:schemeClr>
                  </a:solidFill>
                  <a:latin typeface="Consolas"/>
                  <a:ea typeface="Consolas"/>
                  <a:cs typeface="Consolas"/>
                  <a:sym typeface="Consolas"/>
                </a:rPr>
                <a:t> 1.]</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err="1">
                  <a:solidFill>
                    <a:schemeClr val="accent2">
                      <a:lumMod val="50000"/>
                    </a:schemeClr>
                  </a:solidFill>
                  <a:latin typeface="Consolas"/>
                  <a:ea typeface="Consolas"/>
                  <a:cs typeface="Consolas"/>
                  <a:sym typeface="Consolas"/>
                </a:rPr>
                <a:t>catch</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catch</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specification</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n</a:t>
              </a: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Catch</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block</a:t>
              </a:r>
              <a:r>
                <a:rPr lang="ru-RU" sz="1600" i="0" u="none" strike="noStrike" cap="none" dirty="0">
                  <a:solidFill>
                    <a:schemeClr val="accent2">
                      <a:lumMod val="50000"/>
                    </a:schemeClr>
                  </a:solidFill>
                  <a:latin typeface="Consolas"/>
                  <a:ea typeface="Consolas"/>
                  <a:cs typeface="Consolas"/>
                  <a:sym typeface="Consolas"/>
                </a:rPr>
                <a:t> </a:t>
              </a:r>
              <a:r>
                <a:rPr lang="ru-RU" sz="1600" i="0" u="none" strike="noStrike" cap="none" dirty="0" err="1">
                  <a:solidFill>
                    <a:schemeClr val="accent2">
                      <a:lumMod val="50000"/>
                    </a:schemeClr>
                  </a:solidFill>
                  <a:latin typeface="Consolas"/>
                  <a:ea typeface="Consolas"/>
                  <a:cs typeface="Consolas"/>
                  <a:sym typeface="Consolas"/>
                </a:rPr>
                <a:t>n</a:t>
              </a:r>
              <a:r>
                <a:rPr lang="ru-RU" sz="160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i="0" u="none" strike="noStrike" cap="none" dirty="0">
                  <a:solidFill>
                    <a:schemeClr val="accent2">
                      <a:lumMod val="50000"/>
                    </a:schemeClr>
                  </a:solidFill>
                  <a:latin typeface="Consolas"/>
                  <a:ea typeface="Consolas"/>
                  <a:cs typeface="Consolas"/>
                  <a:sym typeface="Consolas"/>
                </a:rPr>
                <a:t>}</a:t>
              </a:r>
            </a:p>
          </p:txBody>
        </p:sp>
        <p:sp>
          <p:nvSpPr>
            <p:cNvPr id="4" name="Rectangle 3"/>
            <p:cNvSpPr/>
            <p:nvPr/>
          </p:nvSpPr>
          <p:spPr>
            <a:xfrm>
              <a:off x="6172200" y="762000"/>
              <a:ext cx="2514600" cy="1200329"/>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A try block identifies a block of code for which particular exceptions is activated</a:t>
              </a:r>
            </a:p>
          </p:txBody>
        </p:sp>
        <p:cxnSp>
          <p:nvCxnSpPr>
            <p:cNvPr id="5" name="Straight Arrow Connector 4"/>
            <p:cNvCxnSpPr>
              <a:endCxn id="4" idx="1"/>
            </p:cNvCxnSpPr>
            <p:nvPr/>
          </p:nvCxnSpPr>
          <p:spPr>
            <a:xfrm flipV="1">
              <a:off x="2438400" y="1362165"/>
              <a:ext cx="3733800" cy="16183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715000" y="2136865"/>
              <a:ext cx="2971800" cy="2031325"/>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A program catches an exception with an exception handler at the place in a program where you want to handle the problem. The catch keyword indicates the catching of an exception</a:t>
              </a:r>
            </a:p>
          </p:txBody>
        </p:sp>
        <p:cxnSp>
          <p:nvCxnSpPr>
            <p:cNvPr id="12" name="Straight Arrow Connector 11"/>
            <p:cNvCxnSpPr>
              <a:endCxn id="11" idx="1"/>
            </p:cNvCxnSpPr>
            <p:nvPr/>
          </p:nvCxnSpPr>
          <p:spPr>
            <a:xfrm>
              <a:off x="3962400" y="2307340"/>
              <a:ext cx="1752600" cy="84518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1" idx="1"/>
            </p:cNvCxnSpPr>
            <p:nvPr/>
          </p:nvCxnSpPr>
          <p:spPr>
            <a:xfrm flipV="1">
              <a:off x="3657600" y="3152528"/>
              <a:ext cx="2057400" cy="612866"/>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981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Exceptions </a:t>
            </a:r>
          </a:p>
        </p:txBody>
      </p:sp>
      <p:grpSp>
        <p:nvGrpSpPr>
          <p:cNvPr id="15" name="Group 14"/>
          <p:cNvGrpSpPr/>
          <p:nvPr/>
        </p:nvGrpSpPr>
        <p:grpSpPr>
          <a:xfrm>
            <a:off x="266701" y="762000"/>
            <a:ext cx="8610598" cy="5181598"/>
            <a:chOff x="304800" y="762000"/>
            <a:chExt cx="8610598" cy="5181598"/>
          </a:xfrm>
        </p:grpSpPr>
        <p:sp>
          <p:nvSpPr>
            <p:cNvPr id="3" name="Shape 132"/>
            <p:cNvSpPr/>
            <p:nvPr/>
          </p:nvSpPr>
          <p:spPr>
            <a:xfrm>
              <a:off x="304800" y="762000"/>
              <a:ext cx="2895598" cy="2285999"/>
            </a:xfrm>
            <a:prstGeom prst="flowChartDocument">
              <a:avLst/>
            </a:prstGeom>
            <a:solidFill>
              <a:schemeClr val="lt1"/>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err="1">
                  <a:solidFill>
                    <a:schemeClr val="accent2">
                      <a:lumMod val="50000"/>
                    </a:schemeClr>
                  </a:solidFill>
                  <a:latin typeface="Consolas"/>
                  <a:ea typeface="Consolas"/>
                  <a:cs typeface="Consolas"/>
                  <a:sym typeface="Consolas"/>
                </a:rPr>
                <a:t>try</a:t>
              </a:r>
              <a:endParaRPr lang="ru-RU" sz="1600" b="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    // </a:t>
              </a:r>
              <a:r>
                <a:rPr lang="ru-RU" sz="1600" b="0" i="0" u="none" strike="noStrike" cap="none" dirty="0" err="1">
                  <a:solidFill>
                    <a:schemeClr val="accent2">
                      <a:lumMod val="50000"/>
                    </a:schemeClr>
                  </a:solidFill>
                  <a:latin typeface="Consolas"/>
                  <a:ea typeface="Consolas"/>
                  <a:cs typeface="Consolas"/>
                  <a:sym typeface="Consolas"/>
                </a:rPr>
                <a:t>Try</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block</a:t>
              </a: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err="1">
                  <a:solidFill>
                    <a:schemeClr val="accent2">
                      <a:lumMod val="50000"/>
                    </a:schemeClr>
                  </a:solidFill>
                  <a:latin typeface="Consolas"/>
                  <a:ea typeface="Consolas"/>
                  <a:cs typeface="Consolas"/>
                  <a:sym typeface="Consolas"/>
                </a:rPr>
                <a:t>catch</a:t>
              </a:r>
              <a:endParaRPr lang="ru-RU" sz="1600" b="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    // </a:t>
              </a:r>
              <a:r>
                <a:rPr lang="ru-RU" sz="1600" b="0" i="0" u="none" strike="noStrike" cap="none" dirty="0" err="1">
                  <a:solidFill>
                    <a:schemeClr val="accent2">
                      <a:lumMod val="50000"/>
                    </a:schemeClr>
                  </a:solidFill>
                  <a:latin typeface="Consolas"/>
                  <a:ea typeface="Consolas"/>
                  <a:cs typeface="Consolas"/>
                  <a:sym typeface="Consolas"/>
                </a:rPr>
                <a:t>Catch</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block</a:t>
              </a: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p:txBody>
        </p:sp>
        <p:sp>
          <p:nvSpPr>
            <p:cNvPr id="4" name="Shape 137"/>
            <p:cNvSpPr/>
            <p:nvPr/>
          </p:nvSpPr>
          <p:spPr>
            <a:xfrm>
              <a:off x="304800" y="3505200"/>
              <a:ext cx="5410198" cy="2438398"/>
            </a:xfrm>
            <a:prstGeom prst="flowChartDocument">
              <a:avLst/>
            </a:prstGeom>
            <a:solidFill>
              <a:schemeClr val="lt1"/>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err="1">
                  <a:solidFill>
                    <a:schemeClr val="accent2">
                      <a:lumMod val="50000"/>
                    </a:schemeClr>
                  </a:solidFill>
                  <a:latin typeface="Consolas"/>
                  <a:ea typeface="Consolas"/>
                  <a:cs typeface="Consolas"/>
                  <a:sym typeface="Consolas"/>
                </a:rPr>
                <a:t>try</a:t>
              </a:r>
              <a:endParaRPr lang="ru-RU" sz="1600" b="0" i="0" u="none" strike="noStrike" cap="none" dirty="0">
                <a:solidFill>
                  <a:schemeClr val="accent2">
                    <a:lumMod val="50000"/>
                  </a:schemeClr>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    // </a:t>
              </a:r>
              <a:r>
                <a:rPr lang="ru-RU" sz="1600" b="0" i="0" u="none" strike="noStrike" cap="none" dirty="0" err="1">
                  <a:solidFill>
                    <a:schemeClr val="accent2">
                      <a:lumMod val="50000"/>
                    </a:schemeClr>
                  </a:solidFill>
                  <a:latin typeface="Consolas"/>
                  <a:ea typeface="Consolas"/>
                  <a:cs typeface="Consolas"/>
                  <a:sym typeface="Consolas"/>
                </a:rPr>
                <a:t>Try</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block</a:t>
              </a: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err="1">
                  <a:solidFill>
                    <a:schemeClr val="accent2">
                      <a:lumMod val="50000"/>
                    </a:schemeClr>
                  </a:solidFill>
                  <a:latin typeface="Consolas"/>
                  <a:ea typeface="Consolas"/>
                  <a:cs typeface="Consolas"/>
                  <a:sym typeface="Consolas"/>
                </a:rPr>
                <a:t>catch</a:t>
              </a:r>
              <a:r>
                <a:rPr lang="ru-RU" sz="1600" b="0" i="0" u="none" strike="noStrike" cap="none" dirty="0">
                  <a:solidFill>
                    <a:schemeClr val="accent2">
                      <a:lumMod val="50000"/>
                    </a:schemeClr>
                  </a:solidFill>
                  <a:latin typeface="Consolas"/>
                  <a:ea typeface="Consolas"/>
                  <a:cs typeface="Consolas"/>
                  <a:sym typeface="Consolas"/>
                </a:rPr>
                <a:t> (</a:t>
              </a:r>
              <a:r>
                <a:rPr lang="ru-RU" sz="1600" b="1" i="0" u="none" strike="noStrike" cap="none" dirty="0" err="1">
                  <a:solidFill>
                    <a:schemeClr val="accent2">
                      <a:lumMod val="50000"/>
                    </a:schemeClr>
                  </a:solidFill>
                  <a:latin typeface="Consolas"/>
                  <a:ea typeface="Consolas"/>
                  <a:cs typeface="Consolas"/>
                  <a:sym typeface="Consolas"/>
                </a:rPr>
                <a:t>Exception</a:t>
              </a:r>
              <a:r>
                <a:rPr lang="ru-RU" sz="1600" b="0" i="0" u="none" strike="noStrike" cap="none" dirty="0">
                  <a:solidFill>
                    <a:schemeClr val="accent2">
                      <a:lumMod val="50000"/>
                    </a:schemeClr>
                  </a:solidFill>
                  <a:latin typeface="Consolas"/>
                  <a:ea typeface="Consolas"/>
                  <a:cs typeface="Consolas"/>
                  <a:sym typeface="Consolas"/>
                </a:rPr>
                <a:t> </a:t>
              </a:r>
              <a:r>
                <a:rPr lang="ru-RU" sz="1600" b="1" i="0" u="none" strike="noStrike" cap="none" dirty="0" err="1">
                  <a:solidFill>
                    <a:schemeClr val="accent2">
                      <a:lumMod val="50000"/>
                    </a:schemeClr>
                  </a:solidFill>
                  <a:latin typeface="Consolas"/>
                  <a:ea typeface="Consolas"/>
                  <a:cs typeface="Consolas"/>
                  <a:sym typeface="Consolas"/>
                </a:rPr>
                <a:t>ex</a:t>
              </a: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    // </a:t>
              </a:r>
              <a:r>
                <a:rPr lang="ru-RU" sz="1600" b="0" i="0" u="none" strike="noStrike" cap="none" dirty="0" err="1">
                  <a:solidFill>
                    <a:schemeClr val="accent2">
                      <a:lumMod val="50000"/>
                    </a:schemeClr>
                  </a:solidFill>
                  <a:latin typeface="Consolas"/>
                  <a:ea typeface="Consolas"/>
                  <a:cs typeface="Consolas"/>
                  <a:sym typeface="Consolas"/>
                </a:rPr>
                <a:t>Catch</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block</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can</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access</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exception</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in</a:t>
              </a:r>
              <a:r>
                <a:rPr lang="ru-RU" sz="1600" b="0" i="0" u="none" strike="noStrike" cap="none" dirty="0">
                  <a:solidFill>
                    <a:schemeClr val="accent2">
                      <a:lumMod val="50000"/>
                    </a:schemeClr>
                  </a:solidFill>
                  <a:latin typeface="Consolas"/>
                  <a:ea typeface="Consolas"/>
                  <a:cs typeface="Consolas"/>
                  <a:sym typeface="Consolas"/>
                </a:rPr>
                <a:t> </a:t>
              </a:r>
              <a:r>
                <a:rPr lang="ru-RU" sz="1600" b="0" i="0" u="none" strike="noStrike" cap="none" dirty="0" err="1">
                  <a:solidFill>
                    <a:schemeClr val="accent2">
                      <a:lumMod val="50000"/>
                    </a:schemeClr>
                  </a:solidFill>
                  <a:latin typeface="Consolas"/>
                  <a:ea typeface="Consolas"/>
                  <a:cs typeface="Consolas"/>
                  <a:sym typeface="Consolas"/>
                </a:rPr>
                <a:t>ex</a:t>
              </a:r>
              <a:r>
                <a:rPr lang="ru-RU" sz="1600" b="0" i="0" u="none" strike="noStrike" cap="none" dirty="0">
                  <a:solidFill>
                    <a:schemeClr val="accent2">
                      <a:lumMod val="50000"/>
                    </a:schemeClr>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SzPct val="25000"/>
                <a:buFont typeface="Consolas"/>
                <a:buNone/>
              </a:pPr>
              <a:r>
                <a:rPr lang="ru-RU" sz="1600" b="0" i="0" u="none" strike="noStrike" cap="none" dirty="0">
                  <a:solidFill>
                    <a:schemeClr val="accent2">
                      <a:lumMod val="50000"/>
                    </a:schemeClr>
                  </a:solidFill>
                  <a:latin typeface="Consolas"/>
                  <a:ea typeface="Consolas"/>
                  <a:cs typeface="Consolas"/>
                  <a:sym typeface="Consolas"/>
                </a:rPr>
                <a:t>}</a:t>
              </a:r>
            </a:p>
          </p:txBody>
        </p:sp>
        <p:sp>
          <p:nvSpPr>
            <p:cNvPr id="6" name="Rectangle 5"/>
            <p:cNvSpPr/>
            <p:nvPr/>
          </p:nvSpPr>
          <p:spPr>
            <a:xfrm>
              <a:off x="4953000" y="1304834"/>
              <a:ext cx="3733800" cy="1200329"/>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The most common kind of catch block that does not have a catch specification, and therefore intercepts any type of exception</a:t>
              </a:r>
            </a:p>
          </p:txBody>
        </p:sp>
        <p:cxnSp>
          <p:nvCxnSpPr>
            <p:cNvPr id="7" name="Straight Arrow Connector 6"/>
            <p:cNvCxnSpPr>
              <a:stCxn id="6" idx="1"/>
            </p:cNvCxnSpPr>
            <p:nvPr/>
          </p:nvCxnSpPr>
          <p:spPr>
            <a:xfrm flipH="1">
              <a:off x="1219200" y="1904999"/>
              <a:ext cx="3733800" cy="7620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86400" y="4114800"/>
              <a:ext cx="3428998" cy="923330"/>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The Exception type is often used to catch all exceptions that have not been otherwise processed</a:t>
              </a:r>
            </a:p>
          </p:txBody>
        </p:sp>
        <p:cxnSp>
          <p:nvCxnSpPr>
            <p:cNvPr id="12" name="Straight Arrow Connector 11"/>
            <p:cNvCxnSpPr/>
            <p:nvPr/>
          </p:nvCxnSpPr>
          <p:spPr>
            <a:xfrm flipH="1">
              <a:off x="2743198" y="4572000"/>
              <a:ext cx="2743202" cy="15239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34403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Exceptions </a:t>
            </a:r>
          </a:p>
        </p:txBody>
      </p:sp>
      <p:grpSp>
        <p:nvGrpSpPr>
          <p:cNvPr id="30" name="Group 29"/>
          <p:cNvGrpSpPr/>
          <p:nvPr/>
        </p:nvGrpSpPr>
        <p:grpSpPr>
          <a:xfrm>
            <a:off x="211710" y="956548"/>
            <a:ext cx="8734170" cy="5225624"/>
            <a:chOff x="211710" y="956548"/>
            <a:chExt cx="8734170" cy="5225624"/>
          </a:xfrm>
        </p:grpSpPr>
        <p:sp>
          <p:nvSpPr>
            <p:cNvPr id="3" name="Rectangle 2"/>
            <p:cNvSpPr/>
            <p:nvPr/>
          </p:nvSpPr>
          <p:spPr>
            <a:xfrm>
              <a:off x="304800" y="1166843"/>
              <a:ext cx="6553200" cy="3293209"/>
            </a:xfrm>
            <a:prstGeom prst="rect">
              <a:avLst/>
            </a:prstGeom>
          </p:spPr>
          <p:txBody>
            <a:bodyPr wrap="square">
              <a:spAutoFit/>
            </a:bodyPr>
            <a:lstStyle/>
            <a:p>
              <a:pPr>
                <a:defRPr/>
              </a:pPr>
              <a:r>
                <a:rPr lang="en-US" sz="1600" dirty="0">
                  <a:solidFill>
                    <a:schemeClr val="accent2">
                      <a:lumMod val="50000"/>
                    </a:schemeClr>
                  </a:solidFill>
                  <a:latin typeface="Consolas" charset="0"/>
                  <a:ea typeface="Consolas" charset="0"/>
                  <a:cs typeface="Consolas" charset="0"/>
                </a:rPr>
                <a:t>try</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    // Try block.</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catch (</a:t>
              </a:r>
              <a:r>
                <a:rPr lang="en-US" sz="1600" b="1" dirty="0" err="1">
                  <a:solidFill>
                    <a:schemeClr val="accent2">
                      <a:lumMod val="50000"/>
                    </a:schemeClr>
                  </a:solidFill>
                  <a:latin typeface="Consolas" charset="0"/>
                  <a:ea typeface="Consolas" charset="0"/>
                  <a:cs typeface="Consolas" charset="0"/>
                </a:rPr>
                <a:t>DivideByZeroException</a:t>
              </a:r>
              <a:r>
                <a:rPr lang="en-US" sz="1600" dirty="0">
                  <a:solidFill>
                    <a:schemeClr val="accent2">
                      <a:lumMod val="50000"/>
                    </a:schemeClr>
                  </a:solidFill>
                  <a:latin typeface="Consolas" charset="0"/>
                  <a:ea typeface="Consolas" charset="0"/>
                  <a:cs typeface="Consolas" charset="0"/>
                </a:rPr>
                <a:t> ex)</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    // Catch block, can access </a:t>
              </a:r>
              <a:r>
                <a:rPr lang="en-US" sz="1600" dirty="0" err="1">
                  <a:solidFill>
                    <a:schemeClr val="accent2">
                      <a:lumMod val="50000"/>
                    </a:schemeClr>
                  </a:solidFill>
                  <a:latin typeface="Consolas" charset="0"/>
                  <a:ea typeface="Consolas" charset="0"/>
                  <a:cs typeface="Consolas" charset="0"/>
                </a:rPr>
                <a:t>DivideByZeroException</a:t>
              </a:r>
              <a:r>
                <a:rPr lang="en-US" sz="1600" dirty="0">
                  <a:solidFill>
                    <a:schemeClr val="accent2">
                      <a:lumMod val="50000"/>
                    </a:schemeClr>
                  </a:solidFill>
                  <a:latin typeface="Consolas" charset="0"/>
                  <a:ea typeface="Consolas" charset="0"/>
                  <a:cs typeface="Consolas" charset="0"/>
                </a:rPr>
                <a:t> </a:t>
              </a:r>
            </a:p>
            <a:p>
              <a:pPr>
                <a:defRPr/>
              </a:pPr>
              <a:r>
                <a:rPr lang="en-US" sz="1600" dirty="0">
                  <a:solidFill>
                    <a:schemeClr val="accent2">
                      <a:lumMod val="50000"/>
                    </a:schemeClr>
                  </a:solidFill>
                  <a:latin typeface="Consolas" charset="0"/>
                  <a:ea typeface="Consolas" charset="0"/>
                  <a:cs typeface="Consolas" charset="0"/>
                </a:rPr>
                <a:t>    // exception in ex.</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catch (</a:t>
              </a:r>
              <a:r>
                <a:rPr lang="en-US" sz="1600" b="1" dirty="0">
                  <a:solidFill>
                    <a:schemeClr val="accent2">
                      <a:lumMod val="50000"/>
                    </a:schemeClr>
                  </a:solidFill>
                  <a:latin typeface="Consolas" charset="0"/>
                  <a:ea typeface="Consolas" charset="0"/>
                  <a:cs typeface="Consolas" charset="0"/>
                </a:rPr>
                <a:t>Exception</a:t>
              </a:r>
              <a:r>
                <a:rPr lang="en-US" sz="1600" dirty="0">
                  <a:solidFill>
                    <a:schemeClr val="accent2">
                      <a:lumMod val="50000"/>
                    </a:schemeClr>
                  </a:solidFill>
                  <a:latin typeface="Consolas" charset="0"/>
                  <a:ea typeface="Consolas" charset="0"/>
                  <a:cs typeface="Consolas" charset="0"/>
                </a:rPr>
                <a:t> ex)</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    // Catch block, can access exception in ex.</a:t>
              </a:r>
              <a:endParaRPr lang="en-GB" sz="1600" dirty="0">
                <a:solidFill>
                  <a:schemeClr val="accent2">
                    <a:lumMod val="50000"/>
                  </a:schemeClr>
                </a:solidFill>
                <a:latin typeface="Consolas" charset="0"/>
                <a:ea typeface="Consolas" charset="0"/>
                <a:cs typeface="Consolas" charset="0"/>
              </a:endParaRPr>
            </a:p>
            <a:p>
              <a:pPr>
                <a:defRPr/>
              </a:pPr>
              <a:r>
                <a:rPr lang="en-US" sz="1600" dirty="0">
                  <a:solidFill>
                    <a:schemeClr val="accent2">
                      <a:lumMod val="50000"/>
                    </a:schemeClr>
                  </a:solidFill>
                  <a:latin typeface="Consolas" charset="0"/>
                  <a:ea typeface="Consolas" charset="0"/>
                  <a:cs typeface="Consolas" charset="0"/>
                </a:rPr>
                <a:t>}</a:t>
              </a:r>
              <a:endParaRPr lang="en-GB"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5943600" y="1295400"/>
              <a:ext cx="2971800" cy="923330"/>
            </a:xfrm>
            <a:prstGeom prst="rect">
              <a:avLst/>
            </a:prstGeom>
          </p:spPr>
          <p:txBody>
            <a:bodyPr wrap="square">
              <a:spAutoFit/>
            </a:bodyPr>
            <a:lstStyle/>
            <a:p>
              <a:pPr>
                <a:defRPr/>
              </a:pPr>
              <a:r>
                <a:rPr lang="en-US" dirty="0">
                  <a:solidFill>
                    <a:schemeClr val="accent2">
                      <a:lumMod val="50000"/>
                    </a:schemeClr>
                  </a:solidFill>
                  <a:latin typeface="Bradley Hand" charset="0"/>
                  <a:ea typeface="Bradley Hand" charset="0"/>
                  <a:cs typeface="Bradley Hand" charset="0"/>
                </a:rPr>
                <a:t>Logic to run in the event of a </a:t>
              </a:r>
              <a:r>
                <a:rPr lang="en-US" dirty="0" err="1">
                  <a:solidFill>
                    <a:schemeClr val="accent2">
                      <a:lumMod val="50000"/>
                    </a:schemeClr>
                  </a:solidFill>
                  <a:latin typeface="Bradley Hand" charset="0"/>
                  <a:ea typeface="Bradley Hand" charset="0"/>
                  <a:cs typeface="Bradley Hand" charset="0"/>
                </a:rPr>
                <a:t>DivideByZeroException</a:t>
              </a:r>
              <a:r>
                <a:rPr lang="en-US" dirty="0">
                  <a:solidFill>
                    <a:schemeClr val="accent2">
                      <a:lumMod val="50000"/>
                    </a:schemeClr>
                  </a:solidFill>
                  <a:latin typeface="Bradley Hand" charset="0"/>
                  <a:ea typeface="Bradley Hand" charset="0"/>
                  <a:cs typeface="Bradley Hand" charset="0"/>
                </a:rPr>
                <a:t> exception</a:t>
              </a:r>
              <a:endParaRPr lang="en-GB"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4038600" y="1752600"/>
              <a:ext cx="2057400" cy="60960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974080" y="3276600"/>
              <a:ext cx="2971800" cy="646331"/>
            </a:xfrm>
            <a:prstGeom prst="rect">
              <a:avLst/>
            </a:prstGeom>
          </p:spPr>
          <p:txBody>
            <a:bodyPr wrap="square">
              <a:spAutoFit/>
            </a:bodyPr>
            <a:lstStyle/>
            <a:p>
              <a:pPr>
                <a:defRPr/>
              </a:pPr>
              <a:r>
                <a:rPr lang="en-US" dirty="0">
                  <a:solidFill>
                    <a:schemeClr val="accent2">
                      <a:lumMod val="50000"/>
                    </a:schemeClr>
                  </a:solidFill>
                  <a:latin typeface="Bradley Hand" charset="0"/>
                  <a:ea typeface="Bradley Hand" charset="0"/>
                  <a:cs typeface="Bradley Hand" charset="0"/>
                </a:rPr>
                <a:t>Logic to run in the event of any other exceptions</a:t>
              </a:r>
              <a:endParaRPr lang="en-GB" dirty="0">
                <a:solidFill>
                  <a:schemeClr val="accent2">
                    <a:lumMod val="50000"/>
                  </a:schemeClr>
                </a:solidFill>
                <a:latin typeface="Bradley Hand" charset="0"/>
                <a:ea typeface="Bradley Hand" charset="0"/>
                <a:cs typeface="Bradley Hand" charset="0"/>
              </a:endParaRPr>
            </a:p>
          </p:txBody>
        </p:sp>
        <p:cxnSp>
          <p:nvCxnSpPr>
            <p:cNvPr id="9" name="Straight Arrow Connector 8"/>
            <p:cNvCxnSpPr/>
            <p:nvPr/>
          </p:nvCxnSpPr>
          <p:spPr>
            <a:xfrm flipH="1" flipV="1">
              <a:off x="2667000" y="3599765"/>
              <a:ext cx="3307080" cy="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981200" y="956548"/>
              <a:ext cx="3853940" cy="369332"/>
            </a:xfrm>
            <a:prstGeom prst="rect">
              <a:avLst/>
            </a:prstGeom>
          </p:spPr>
          <p:txBody>
            <a:bodyPr wrap="none">
              <a:spAutoFit/>
            </a:bodyPr>
            <a:lstStyle/>
            <a:p>
              <a:pPr>
                <a:defRPr/>
              </a:pPr>
              <a:r>
                <a:rPr lang="en-US" dirty="0">
                  <a:solidFill>
                    <a:schemeClr val="accent2">
                      <a:lumMod val="50000"/>
                    </a:schemeClr>
                  </a:solidFill>
                  <a:latin typeface="Bradley Hand" charset="0"/>
                  <a:ea typeface="Bradley Hand" charset="0"/>
                  <a:cs typeface="Bradley Hand" charset="0"/>
                </a:rPr>
                <a:t>Logic that might cause an exception </a:t>
              </a:r>
              <a:endParaRPr lang="en-GB" dirty="0">
                <a:solidFill>
                  <a:schemeClr val="accent2">
                    <a:lumMod val="50000"/>
                  </a:schemeClr>
                </a:solidFill>
                <a:latin typeface="Bradley Hand" charset="0"/>
                <a:ea typeface="Bradley Hand" charset="0"/>
                <a:cs typeface="Bradley Hand" charset="0"/>
              </a:endParaRPr>
            </a:p>
          </p:txBody>
        </p:sp>
        <p:cxnSp>
          <p:nvCxnSpPr>
            <p:cNvPr id="13" name="Straight Arrow Connector 12"/>
            <p:cNvCxnSpPr>
              <a:stCxn id="12" idx="2"/>
            </p:cNvCxnSpPr>
            <p:nvPr/>
          </p:nvCxnSpPr>
          <p:spPr>
            <a:xfrm flipH="1">
              <a:off x="2030285" y="1325880"/>
              <a:ext cx="1877885" cy="377723"/>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Shape 150"/>
            <p:cNvSpPr/>
            <p:nvPr/>
          </p:nvSpPr>
          <p:spPr>
            <a:xfrm>
              <a:off x="211710" y="5206705"/>
              <a:ext cx="2455290" cy="457200"/>
            </a:xfrm>
            <a:prstGeom prst="roundRect">
              <a:avLst>
                <a:gd name="adj" fmla="val 16667"/>
              </a:avLst>
            </a:prstGeom>
            <a:noFill/>
            <a:ln>
              <a:noFill/>
            </a:ln>
            <a:effectLst/>
          </p:spPr>
          <p:txBody>
            <a:bodyPr lIns="91425" tIns="45700" rIns="91425" bIns="45700" anchor="ctr" anchorCtr="0">
              <a:noAutofit/>
            </a:bodyPr>
            <a:lstStyle/>
            <a:p>
              <a:pPr marL="0" marR="0" lvl="0" indent="0" algn="just" rtl="0">
                <a:lnSpc>
                  <a:spcPct val="90000"/>
                </a:lnSpc>
                <a:spcBef>
                  <a:spcPts val="0"/>
                </a:spcBef>
                <a:spcAft>
                  <a:spcPts val="0"/>
                </a:spcAft>
                <a:buClr>
                  <a:schemeClr val="dk1"/>
                </a:buClr>
                <a:buSzPct val="25000"/>
                <a:buFont typeface="Arial"/>
                <a:buNone/>
              </a:pPr>
              <a:r>
                <a:rPr lang="ru-RU" sz="1600" b="0" i="0" u="none" strike="noStrike" cap="none" dirty="0" err="1">
                  <a:solidFill>
                    <a:schemeClr val="accent2">
                      <a:lumMod val="50000"/>
                    </a:schemeClr>
                  </a:solidFill>
                  <a:latin typeface="Consolas" charset="0"/>
                  <a:ea typeface="Consolas" charset="0"/>
                  <a:cs typeface="Consolas" charset="0"/>
                  <a:sym typeface="Arial"/>
                </a:rPr>
                <a:t>ArithmeticException</a:t>
              </a:r>
              <a:endParaRPr lang="ru-RU" sz="1600" b="0" i="0" u="none" strike="noStrike" cap="none" dirty="0">
                <a:solidFill>
                  <a:schemeClr val="accent2">
                    <a:lumMod val="50000"/>
                  </a:schemeClr>
                </a:solidFill>
                <a:latin typeface="Consolas" charset="0"/>
                <a:ea typeface="Consolas" charset="0"/>
                <a:cs typeface="Consolas" charset="0"/>
                <a:sym typeface="Arial"/>
              </a:endParaRPr>
            </a:p>
          </p:txBody>
        </p:sp>
        <p:sp>
          <p:nvSpPr>
            <p:cNvPr id="17" name="Shape 151"/>
            <p:cNvSpPr/>
            <p:nvPr/>
          </p:nvSpPr>
          <p:spPr>
            <a:xfrm>
              <a:off x="3908170" y="4658172"/>
              <a:ext cx="2895600" cy="457200"/>
            </a:xfrm>
            <a:prstGeom prst="roundRect">
              <a:avLst>
                <a:gd name="adj" fmla="val 16667"/>
              </a:avLst>
            </a:prstGeom>
            <a:noFill/>
            <a:ln>
              <a:noFill/>
            </a:ln>
            <a:effectLst/>
          </p:spPr>
          <p:txBody>
            <a:bodyPr lIns="91425" tIns="45700" rIns="91425" bIns="45700" anchor="ctr" anchorCtr="0">
              <a:noAutofit/>
            </a:bodyPr>
            <a:lstStyle/>
            <a:p>
              <a:pPr marL="0" marR="0" lvl="0" indent="0" algn="just" rtl="0">
                <a:lnSpc>
                  <a:spcPct val="90000"/>
                </a:lnSpc>
                <a:spcBef>
                  <a:spcPts val="0"/>
                </a:spcBef>
                <a:spcAft>
                  <a:spcPts val="0"/>
                </a:spcAft>
                <a:buClr>
                  <a:schemeClr val="dk1"/>
                </a:buClr>
                <a:buSzPct val="25000"/>
                <a:buFont typeface="Arial"/>
                <a:buNone/>
              </a:pPr>
              <a:r>
                <a:rPr lang="ru-RU" sz="1600" b="0" i="0" u="none" strike="noStrike" cap="none" dirty="0" err="1">
                  <a:solidFill>
                    <a:schemeClr val="accent2">
                      <a:lumMod val="50000"/>
                    </a:schemeClr>
                  </a:solidFill>
                  <a:latin typeface="Consolas" charset="0"/>
                  <a:ea typeface="Consolas" charset="0"/>
                  <a:cs typeface="Consolas" charset="0"/>
                  <a:sym typeface="Arial"/>
                </a:rPr>
                <a:t>DivideByZeroException</a:t>
              </a:r>
              <a:endParaRPr lang="ru-RU" sz="1600" b="0" i="0" u="none" strike="noStrike" cap="none" dirty="0">
                <a:solidFill>
                  <a:schemeClr val="accent2">
                    <a:lumMod val="50000"/>
                  </a:schemeClr>
                </a:solidFill>
                <a:latin typeface="Consolas" charset="0"/>
                <a:ea typeface="Consolas" charset="0"/>
                <a:cs typeface="Consolas" charset="0"/>
                <a:sym typeface="Arial"/>
              </a:endParaRPr>
            </a:p>
          </p:txBody>
        </p:sp>
        <p:sp>
          <p:nvSpPr>
            <p:cNvPr id="18" name="Shape 152"/>
            <p:cNvSpPr/>
            <p:nvPr/>
          </p:nvSpPr>
          <p:spPr>
            <a:xfrm>
              <a:off x="3908170" y="5191572"/>
              <a:ext cx="2895600" cy="457200"/>
            </a:xfrm>
            <a:prstGeom prst="roundRect">
              <a:avLst>
                <a:gd name="adj" fmla="val 16667"/>
              </a:avLst>
            </a:prstGeom>
            <a:noFill/>
            <a:ln>
              <a:noFill/>
            </a:ln>
            <a:effectLst/>
          </p:spPr>
          <p:txBody>
            <a:bodyPr lIns="91425" tIns="45700" rIns="91425" bIns="45700" anchor="ctr" anchorCtr="0">
              <a:noAutofit/>
            </a:bodyPr>
            <a:lstStyle/>
            <a:p>
              <a:pPr marL="0" marR="0" lvl="0" indent="0" algn="just" rtl="0">
                <a:lnSpc>
                  <a:spcPct val="90000"/>
                </a:lnSpc>
                <a:spcBef>
                  <a:spcPts val="0"/>
                </a:spcBef>
                <a:spcAft>
                  <a:spcPts val="0"/>
                </a:spcAft>
                <a:buClr>
                  <a:schemeClr val="dk1"/>
                </a:buClr>
                <a:buSzPct val="25000"/>
                <a:buFont typeface="Arial"/>
                <a:buNone/>
              </a:pPr>
              <a:r>
                <a:rPr lang="ru-RU" sz="1600" b="0" i="0" u="none" strike="noStrike" cap="none" dirty="0" err="1">
                  <a:solidFill>
                    <a:schemeClr val="accent2">
                      <a:lumMod val="50000"/>
                    </a:schemeClr>
                  </a:solidFill>
                  <a:latin typeface="Consolas" charset="0"/>
                  <a:ea typeface="Consolas" charset="0"/>
                  <a:cs typeface="Consolas" charset="0"/>
                  <a:sym typeface="Arial"/>
                </a:rPr>
                <a:t>OverflowException</a:t>
              </a:r>
              <a:endParaRPr lang="ru-RU" sz="1600" b="0" i="0" u="none" strike="noStrike" cap="none" dirty="0">
                <a:solidFill>
                  <a:schemeClr val="accent2">
                    <a:lumMod val="50000"/>
                  </a:schemeClr>
                </a:solidFill>
                <a:latin typeface="Consolas" charset="0"/>
                <a:ea typeface="Consolas" charset="0"/>
                <a:cs typeface="Consolas" charset="0"/>
                <a:sym typeface="Arial"/>
              </a:endParaRPr>
            </a:p>
          </p:txBody>
        </p:sp>
        <p:sp>
          <p:nvSpPr>
            <p:cNvPr id="19" name="Shape 153"/>
            <p:cNvSpPr/>
            <p:nvPr/>
          </p:nvSpPr>
          <p:spPr>
            <a:xfrm>
              <a:off x="3908170" y="5724972"/>
              <a:ext cx="2895600" cy="457200"/>
            </a:xfrm>
            <a:prstGeom prst="roundRect">
              <a:avLst>
                <a:gd name="adj" fmla="val 16667"/>
              </a:avLst>
            </a:prstGeom>
            <a:noFill/>
            <a:ln>
              <a:noFill/>
            </a:ln>
            <a:effectLst/>
          </p:spPr>
          <p:txBody>
            <a:bodyPr lIns="91425" tIns="45700" rIns="91425" bIns="45700" anchor="ctr" anchorCtr="0">
              <a:noAutofit/>
            </a:bodyPr>
            <a:lstStyle/>
            <a:p>
              <a:pPr marL="0" marR="0" lvl="0" indent="0" algn="just" rtl="0">
                <a:lnSpc>
                  <a:spcPct val="90000"/>
                </a:lnSpc>
                <a:spcBef>
                  <a:spcPts val="0"/>
                </a:spcBef>
                <a:spcAft>
                  <a:spcPts val="0"/>
                </a:spcAft>
                <a:buClr>
                  <a:schemeClr val="dk1"/>
                </a:buClr>
                <a:buSzPct val="25000"/>
                <a:buFont typeface="Arial"/>
                <a:buNone/>
              </a:pPr>
              <a:r>
                <a:rPr lang="ru-RU" sz="1600" b="0" i="0" u="none" strike="noStrike" cap="none">
                  <a:solidFill>
                    <a:schemeClr val="accent2">
                      <a:lumMod val="50000"/>
                    </a:schemeClr>
                  </a:solidFill>
                  <a:latin typeface="Consolas" charset="0"/>
                  <a:ea typeface="Consolas" charset="0"/>
                  <a:cs typeface="Consolas" charset="0"/>
                  <a:sym typeface="Arial"/>
                </a:rPr>
                <a:t>NotFiniteNumberException</a:t>
              </a:r>
            </a:p>
          </p:txBody>
        </p:sp>
        <p:cxnSp>
          <p:nvCxnSpPr>
            <p:cNvPr id="20" name="Straight Arrow Connector 19"/>
            <p:cNvCxnSpPr>
              <a:stCxn id="16" idx="3"/>
              <a:endCxn id="17" idx="1"/>
            </p:cNvCxnSpPr>
            <p:nvPr/>
          </p:nvCxnSpPr>
          <p:spPr>
            <a:xfrm flipV="1">
              <a:off x="2667000" y="4886772"/>
              <a:ext cx="1241170" cy="548533"/>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3"/>
              <a:endCxn id="18" idx="1"/>
            </p:cNvCxnSpPr>
            <p:nvPr/>
          </p:nvCxnSpPr>
          <p:spPr>
            <a:xfrm flipV="1">
              <a:off x="2667000" y="5420172"/>
              <a:ext cx="1241170" cy="15133"/>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6" idx="3"/>
              <a:endCxn id="19" idx="1"/>
            </p:cNvCxnSpPr>
            <p:nvPr/>
          </p:nvCxnSpPr>
          <p:spPr>
            <a:xfrm>
              <a:off x="2667000" y="5435305"/>
              <a:ext cx="1241170" cy="51826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0680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Exceptions </a:t>
            </a:r>
          </a:p>
        </p:txBody>
      </p:sp>
      <p:sp>
        <p:nvSpPr>
          <p:cNvPr id="3" name="Rectangle 2"/>
          <p:cNvSpPr/>
          <p:nvPr/>
        </p:nvSpPr>
        <p:spPr>
          <a:xfrm>
            <a:off x="228600" y="578825"/>
            <a:ext cx="8686800" cy="5755422"/>
          </a:xfrm>
          <a:prstGeom prst="rect">
            <a:avLst/>
          </a:prstGeom>
        </p:spPr>
        <p:txBody>
          <a:bodyPr wrap="square">
            <a:spAutoFit/>
          </a:bodyPr>
          <a:lstStyle/>
          <a:p>
            <a:pPr lvl="0">
              <a:spcBef>
                <a:spcPts val="0"/>
              </a:spcBef>
              <a:spcAft>
                <a:spcPts val="0"/>
              </a:spcAft>
              <a:buClr>
                <a:schemeClr val="dk1"/>
              </a:buClr>
              <a:buSzPct val="25000"/>
            </a:pPr>
            <a:r>
              <a:rPr lang="en-US" sz="1600" dirty="0" smtClean="0">
                <a:solidFill>
                  <a:schemeClr val="accent2">
                    <a:lumMod val="50000"/>
                  </a:schemeClr>
                </a:solidFill>
                <a:latin typeface="Consolas"/>
                <a:ea typeface="Consolas"/>
                <a:cs typeface="Consolas"/>
                <a:sym typeface="Consolas"/>
              </a:rPr>
              <a:t>try</a:t>
            </a:r>
            <a:endParaRPr lang="en-US" sz="1600" dirty="0">
              <a:solidFill>
                <a:schemeClr val="accent2">
                  <a:lumMod val="50000"/>
                </a:schemeClr>
              </a:solidFill>
              <a:latin typeface="Consolas"/>
              <a:ea typeface="Consolas"/>
              <a:cs typeface="Consolas"/>
              <a:sym typeface="Consolas"/>
            </a:endParaRP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 Outer try block.</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try</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 Nested try block</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catch (</a:t>
            </a:r>
            <a:r>
              <a:rPr lang="en-US" sz="1600" dirty="0" err="1">
                <a:solidFill>
                  <a:schemeClr val="accent2">
                    <a:lumMod val="50000"/>
                  </a:schemeClr>
                </a:solidFill>
                <a:latin typeface="Consolas"/>
                <a:ea typeface="Consolas"/>
                <a:cs typeface="Consolas"/>
                <a:sym typeface="Consolas"/>
              </a:rPr>
              <a:t>FileNotFoundException</a:t>
            </a:r>
            <a:r>
              <a:rPr lang="en-US" sz="1600" dirty="0">
                <a:solidFill>
                  <a:schemeClr val="accent2">
                    <a:lumMod val="50000"/>
                  </a:schemeClr>
                </a:solidFill>
                <a:latin typeface="Consolas"/>
                <a:ea typeface="Consolas"/>
                <a:cs typeface="Consolas"/>
                <a:sym typeface="Consolas"/>
              </a:rPr>
              <a:t> ex)</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 Catch block for nested try block</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 Outer try block continued</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catch (</a:t>
            </a:r>
            <a:r>
              <a:rPr lang="en-US" sz="1600" dirty="0" err="1">
                <a:solidFill>
                  <a:schemeClr val="accent2">
                    <a:lumMod val="50000"/>
                  </a:schemeClr>
                </a:solidFill>
                <a:latin typeface="Consolas"/>
                <a:ea typeface="Consolas"/>
                <a:cs typeface="Consolas"/>
                <a:sym typeface="Consolas"/>
              </a:rPr>
              <a:t>DivideByZeroException</a:t>
            </a:r>
            <a:r>
              <a:rPr lang="en-US" sz="1600" dirty="0">
                <a:solidFill>
                  <a:schemeClr val="accent2">
                    <a:lumMod val="50000"/>
                  </a:schemeClr>
                </a:solidFill>
                <a:latin typeface="Consolas"/>
                <a:ea typeface="Consolas"/>
                <a:cs typeface="Consolas"/>
                <a:sym typeface="Consolas"/>
              </a:rPr>
              <a:t> ex)</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 Catch block, can access </a:t>
            </a:r>
            <a:r>
              <a:rPr lang="en-US" sz="1600" dirty="0" err="1">
                <a:solidFill>
                  <a:schemeClr val="accent2">
                    <a:lumMod val="50000"/>
                  </a:schemeClr>
                </a:solidFill>
                <a:latin typeface="Consolas"/>
                <a:ea typeface="Consolas"/>
                <a:cs typeface="Consolas"/>
                <a:sym typeface="Consolas"/>
              </a:rPr>
              <a:t>DivideByZeroException</a:t>
            </a:r>
            <a:r>
              <a:rPr lang="en-US" sz="1600" dirty="0">
                <a:solidFill>
                  <a:schemeClr val="accent2">
                    <a:lumMod val="50000"/>
                  </a:schemeClr>
                </a:solidFill>
                <a:latin typeface="Consolas"/>
                <a:ea typeface="Consolas"/>
                <a:cs typeface="Consolas"/>
                <a:sym typeface="Consolas"/>
              </a:rPr>
              <a:t> exception in ex.</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catch (Exception ex)</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 Catch block, can access exception in ex.</a:t>
            </a:r>
          </a:p>
          <a:p>
            <a:pPr lvl="0">
              <a:spcBef>
                <a:spcPts val="0"/>
              </a:spcBef>
              <a:spcAft>
                <a:spcPts val="0"/>
              </a:spcAft>
              <a:buClr>
                <a:schemeClr val="dk1"/>
              </a:buClr>
              <a:buSzPct val="25000"/>
            </a:pPr>
            <a:r>
              <a:rPr lang="en-US" sz="1600" dirty="0" smtClean="0">
                <a:solidFill>
                  <a:schemeClr val="accent2">
                    <a:lumMod val="50000"/>
                  </a:schemeClr>
                </a:solidFill>
                <a:latin typeface="Consolas"/>
                <a:ea typeface="Consolas"/>
                <a:cs typeface="Consolas"/>
                <a:sym typeface="Consolas"/>
              </a:rPr>
              <a:t>}</a:t>
            </a:r>
            <a:endParaRPr lang="en-US" sz="1600" dirty="0">
              <a:solidFill>
                <a:schemeClr val="accent2">
                  <a:lumMod val="50000"/>
                </a:schemeClr>
              </a:solidFill>
              <a:latin typeface="Consolas"/>
              <a:ea typeface="Consolas"/>
              <a:cs typeface="Consolas"/>
              <a:sym typeface="Consolas"/>
            </a:endParaRPr>
          </a:p>
        </p:txBody>
      </p:sp>
      <p:sp>
        <p:nvSpPr>
          <p:cNvPr id="4" name="Rectangle 3"/>
          <p:cNvSpPr/>
          <p:nvPr/>
        </p:nvSpPr>
        <p:spPr>
          <a:xfrm>
            <a:off x="5943600" y="1295400"/>
            <a:ext cx="2209800" cy="646331"/>
          </a:xfrm>
          <a:prstGeom prst="rect">
            <a:avLst/>
          </a:prstGeom>
        </p:spPr>
        <p:txBody>
          <a:bodyPr wrap="square">
            <a:spAutoFit/>
          </a:bodyPr>
          <a:lstStyle/>
          <a:p>
            <a:pPr algn="ctr">
              <a:defRPr/>
            </a:pPr>
            <a:r>
              <a:rPr lang="en-GB" dirty="0">
                <a:solidFill>
                  <a:schemeClr val="accent2">
                    <a:lumMod val="50000"/>
                  </a:schemeClr>
                </a:solidFill>
                <a:latin typeface="Bradley Hand" charset="0"/>
                <a:ea typeface="Bradley Hand" charset="0"/>
                <a:cs typeface="Bradley Hand" charset="0"/>
              </a:rPr>
              <a:t>You can also nest try/catch blocks</a:t>
            </a:r>
          </a:p>
        </p:txBody>
      </p:sp>
      <p:cxnSp>
        <p:nvCxnSpPr>
          <p:cNvPr id="5" name="Straight Arrow Connector 4"/>
          <p:cNvCxnSpPr/>
          <p:nvPr/>
        </p:nvCxnSpPr>
        <p:spPr>
          <a:xfrm flipH="1">
            <a:off x="4038600" y="1752600"/>
            <a:ext cx="2057400" cy="60960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89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a:t>
            </a:r>
            <a:r>
              <a:rPr lang="en-US" dirty="0" smtClean="0"/>
              <a:t>Exceptions</a:t>
            </a:r>
            <a:endParaRPr lang="en-US" dirty="0"/>
          </a:p>
        </p:txBody>
      </p:sp>
      <p:sp>
        <p:nvSpPr>
          <p:cNvPr id="3" name="Rectangle 2"/>
          <p:cNvSpPr/>
          <p:nvPr/>
        </p:nvSpPr>
        <p:spPr>
          <a:xfrm>
            <a:off x="381000" y="751344"/>
            <a:ext cx="4495800" cy="4278094"/>
          </a:xfrm>
          <a:prstGeom prst="rect">
            <a:avLst/>
          </a:prstGeom>
        </p:spPr>
        <p:txBody>
          <a:bodyPr wrap="square">
            <a:spAutoFit/>
          </a:bodyPr>
          <a:lstStyle/>
          <a:p>
            <a:pPr lvl="0">
              <a:spcBef>
                <a:spcPts val="0"/>
              </a:spcBef>
              <a:spcAft>
                <a:spcPts val="0"/>
              </a:spcAft>
              <a:buClr>
                <a:schemeClr val="dk1"/>
              </a:buClr>
              <a:buSzPct val="25000"/>
            </a:pPr>
            <a:r>
              <a:rPr lang="en-US" sz="1600" dirty="0" smtClean="0">
                <a:solidFill>
                  <a:schemeClr val="accent2">
                    <a:lumMod val="50000"/>
                  </a:schemeClr>
                </a:solidFill>
                <a:latin typeface="Consolas"/>
                <a:ea typeface="Consolas"/>
                <a:cs typeface="Consolas"/>
                <a:sym typeface="Consolas"/>
              </a:rPr>
              <a:t>try</a:t>
            </a:r>
            <a:endParaRPr lang="en-US" sz="1600" dirty="0">
              <a:solidFill>
                <a:schemeClr val="accent2">
                  <a:lumMod val="50000"/>
                </a:schemeClr>
              </a:solidFill>
              <a:latin typeface="Consolas"/>
              <a:ea typeface="Consolas"/>
              <a:cs typeface="Consolas"/>
              <a:sym typeface="Consolas"/>
            </a:endParaRP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[Try block.]</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catch ([catch specification 1])</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[Catch block 1.]</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catch ([catch specification n])</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[Catch block n.]</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b="1" dirty="0">
                <a:solidFill>
                  <a:schemeClr val="accent2">
                    <a:lumMod val="50000"/>
                  </a:schemeClr>
                </a:solidFill>
                <a:latin typeface="Consolas"/>
                <a:ea typeface="Consolas"/>
                <a:cs typeface="Consolas"/>
                <a:sym typeface="Consolas"/>
              </a:rPr>
              <a:t>finally</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    [Finally block.]</a:t>
            </a:r>
          </a:p>
          <a:p>
            <a:pPr lvl="0">
              <a:spcBef>
                <a:spcPts val="0"/>
              </a:spcBef>
              <a:spcAft>
                <a:spcPts val="0"/>
              </a:spcAft>
              <a:buClr>
                <a:schemeClr val="dk1"/>
              </a:buClr>
              <a:buSzPct val="25000"/>
            </a:pPr>
            <a:r>
              <a:rPr lang="en-US" sz="1600" dirty="0">
                <a:solidFill>
                  <a:schemeClr val="accent2">
                    <a:lumMod val="50000"/>
                  </a:schemeClr>
                </a:solidFill>
                <a:latin typeface="Consolas"/>
                <a:ea typeface="Consolas"/>
                <a:cs typeface="Consolas"/>
                <a:sym typeface="Consolas"/>
              </a:rPr>
              <a:t>}</a:t>
            </a:r>
          </a:p>
        </p:txBody>
      </p:sp>
      <p:sp>
        <p:nvSpPr>
          <p:cNvPr id="4" name="Rectangle 3"/>
          <p:cNvSpPr/>
          <p:nvPr/>
        </p:nvSpPr>
        <p:spPr>
          <a:xfrm>
            <a:off x="5410200" y="2946737"/>
            <a:ext cx="3429000" cy="2031325"/>
          </a:xfrm>
          <a:prstGeom prst="rect">
            <a:avLst/>
          </a:prstGeom>
        </p:spPr>
        <p:txBody>
          <a:bodyPr wrap="square">
            <a:spAutoFit/>
          </a:bodyPr>
          <a:lstStyle/>
          <a:p>
            <a:pPr algn="just">
              <a:defRPr/>
            </a:pPr>
            <a:r>
              <a:rPr lang="en-US" dirty="0">
                <a:solidFill>
                  <a:schemeClr val="accent2">
                    <a:lumMod val="50000"/>
                  </a:schemeClr>
                </a:solidFill>
                <a:latin typeface="Bradley Hand" charset="0"/>
                <a:ea typeface="Bradley Hand" charset="0"/>
                <a:cs typeface="Bradley Hand" charset="0"/>
              </a:rPr>
              <a:t>The finally block is used to execute a given set of statements, whether an exception is thrown or not thrown. For example, if you open a file, it must be closed whether an exception is raised or not.</a:t>
            </a:r>
            <a:endParaRPr lang="en-GB"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1371600" y="3810000"/>
            <a:ext cx="3962400" cy="30480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103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a:t>
            </a:r>
            <a:r>
              <a:rPr lang="en-US" dirty="0" smtClean="0"/>
              <a:t>Exceptions</a:t>
            </a:r>
            <a:endParaRPr lang="en-US" dirty="0"/>
          </a:p>
        </p:txBody>
      </p:sp>
      <p:pic>
        <p:nvPicPr>
          <p:cNvPr id="6" name="Shape 213"/>
          <p:cNvPicPr preferRelativeResize="0"/>
          <p:nvPr/>
        </p:nvPicPr>
        <p:blipFill rotWithShape="1">
          <a:blip r:embed="rId2">
            <a:alphaModFix/>
          </a:blip>
          <a:srcRect/>
          <a:stretch/>
        </p:blipFill>
        <p:spPr>
          <a:xfrm>
            <a:off x="190543" y="1143000"/>
            <a:ext cx="8801055" cy="4791379"/>
          </a:xfrm>
          <a:prstGeom prst="rect">
            <a:avLst/>
          </a:prstGeom>
          <a:noFill/>
          <a:ln>
            <a:noFill/>
          </a:ln>
        </p:spPr>
      </p:pic>
    </p:spTree>
    <p:extLst>
      <p:ext uri="{BB962C8B-B14F-4D97-AF65-F5344CB8AC3E}">
        <p14:creationId xmlns:p14="http://schemas.microsoft.com/office/powerpoint/2010/main" val="1673580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Using the Checked and Unchecked Keywords</a:t>
            </a:r>
            <a:endParaRPr lang="en-US" dirty="0"/>
          </a:p>
        </p:txBody>
      </p:sp>
      <p:sp>
        <p:nvSpPr>
          <p:cNvPr id="3" name="AutoShape 25"/>
          <p:cNvSpPr>
            <a:spLocks noChangeArrowheads="1"/>
          </p:cNvSpPr>
          <p:nvPr/>
        </p:nvSpPr>
        <p:spPr bwMode="auto">
          <a:xfrm>
            <a:off x="228600" y="838200"/>
            <a:ext cx="8634412" cy="723900"/>
          </a:xfrm>
          <a:prstGeom prst="roundRect">
            <a:avLst>
              <a:gd name="adj" fmla="val 4167"/>
            </a:avLst>
          </a:prstGeom>
          <a:noFill/>
          <a:ln w="9525" algn="ctr">
            <a:noFill/>
            <a:round/>
            <a:headEnd/>
            <a:tailEnd/>
          </a:ln>
          <a:effectLst/>
        </p:spPr>
        <p:txBody>
          <a:bodyPr tIns="91440" bIns="91440" anchor="ctr"/>
          <a:lstStyle/>
          <a:p>
            <a:pPr algn="just">
              <a:defRPr/>
            </a:pPr>
            <a:r>
              <a:rPr lang="en-US" b="0" dirty="0">
                <a:solidFill>
                  <a:schemeClr val="accent2">
                    <a:lumMod val="50000"/>
                  </a:schemeClr>
                </a:solidFill>
                <a:latin typeface="Calibri" charset="0"/>
                <a:ea typeface="Calibri" charset="0"/>
                <a:cs typeface="Calibri" charset="0"/>
              </a:rPr>
              <a:t>C# applications run with integer numeric overflow checking disabled by default. You can change this project setting</a:t>
            </a:r>
            <a:endParaRPr lang="en-GB" b="0" dirty="0">
              <a:solidFill>
                <a:schemeClr val="accent2">
                  <a:lumMod val="50000"/>
                </a:schemeClr>
              </a:solidFill>
              <a:latin typeface="Calibri" charset="0"/>
              <a:ea typeface="Calibri" charset="0"/>
              <a:cs typeface="Calibri" charset="0"/>
            </a:endParaRPr>
          </a:p>
        </p:txBody>
      </p:sp>
      <p:sp>
        <p:nvSpPr>
          <p:cNvPr id="4" name="AutoShape 25"/>
          <p:cNvSpPr>
            <a:spLocks noChangeArrowheads="1"/>
          </p:cNvSpPr>
          <p:nvPr/>
        </p:nvSpPr>
        <p:spPr bwMode="auto">
          <a:xfrm>
            <a:off x="228600" y="1600200"/>
            <a:ext cx="8634412" cy="723900"/>
          </a:xfrm>
          <a:prstGeom prst="roundRect">
            <a:avLst>
              <a:gd name="adj" fmla="val 4167"/>
            </a:avLst>
          </a:prstGeom>
          <a:noFill/>
          <a:ln w="9525" algn="ctr">
            <a:noFill/>
            <a:round/>
            <a:headEnd/>
            <a:tailEnd/>
          </a:ln>
          <a:effectLst/>
        </p:spPr>
        <p:txBody>
          <a:bodyPr tIns="91440" bIns="91440" anchor="ctr"/>
          <a:lstStyle/>
          <a:p>
            <a:pPr algn="just">
              <a:defRPr/>
            </a:pPr>
            <a:r>
              <a:rPr lang="en-US" b="0" dirty="0">
                <a:solidFill>
                  <a:schemeClr val="accent2">
                    <a:lumMod val="50000"/>
                  </a:schemeClr>
                </a:solidFill>
                <a:latin typeface="Calibri" charset="0"/>
                <a:ea typeface="Calibri" charset="0"/>
                <a:cs typeface="Calibri" charset="0"/>
              </a:rPr>
              <a:t>You can control overflow checking for specific code by using the </a:t>
            </a:r>
            <a:r>
              <a:rPr lang="en-US" dirty="0">
                <a:solidFill>
                  <a:schemeClr val="accent2">
                    <a:lumMod val="50000"/>
                  </a:schemeClr>
                </a:solidFill>
                <a:latin typeface="Calibri" charset="0"/>
                <a:ea typeface="Calibri" charset="0"/>
                <a:cs typeface="Calibri" charset="0"/>
              </a:rPr>
              <a:t>checked</a:t>
            </a:r>
            <a:r>
              <a:rPr lang="en-US" b="0" dirty="0">
                <a:solidFill>
                  <a:schemeClr val="accent2">
                    <a:lumMod val="50000"/>
                  </a:schemeClr>
                </a:solidFill>
                <a:latin typeface="Calibri" charset="0"/>
                <a:ea typeface="Calibri" charset="0"/>
                <a:cs typeface="Calibri" charset="0"/>
              </a:rPr>
              <a:t> and </a:t>
            </a:r>
            <a:r>
              <a:rPr lang="en-US" dirty="0">
                <a:solidFill>
                  <a:schemeClr val="accent2">
                    <a:lumMod val="50000"/>
                  </a:schemeClr>
                </a:solidFill>
                <a:latin typeface="Calibri" charset="0"/>
                <a:ea typeface="Calibri" charset="0"/>
                <a:cs typeface="Calibri" charset="0"/>
              </a:rPr>
              <a:t>unchecked</a:t>
            </a:r>
            <a:r>
              <a:rPr lang="en-US" b="0" dirty="0">
                <a:solidFill>
                  <a:schemeClr val="accent2">
                    <a:lumMod val="50000"/>
                  </a:schemeClr>
                </a:solidFill>
                <a:latin typeface="Calibri" charset="0"/>
                <a:ea typeface="Calibri" charset="0"/>
                <a:cs typeface="Calibri" charset="0"/>
              </a:rPr>
              <a:t> keywords</a:t>
            </a:r>
            <a:endParaRPr lang="en-GB" b="0" dirty="0">
              <a:solidFill>
                <a:schemeClr val="accent2">
                  <a:lumMod val="50000"/>
                </a:schemeClr>
              </a:solidFill>
              <a:latin typeface="Calibri" charset="0"/>
              <a:ea typeface="Calibri" charset="0"/>
              <a:cs typeface="Calibri" charset="0"/>
            </a:endParaRPr>
          </a:p>
        </p:txBody>
      </p:sp>
      <p:sp>
        <p:nvSpPr>
          <p:cNvPr id="5" name="AutoShape 3"/>
          <p:cNvSpPr>
            <a:spLocks noChangeArrowheads="1"/>
          </p:cNvSpPr>
          <p:nvPr/>
        </p:nvSpPr>
        <p:spPr bwMode="auto">
          <a:xfrm>
            <a:off x="412750" y="2981325"/>
            <a:ext cx="3657600" cy="2057400"/>
          </a:xfrm>
          <a:prstGeom prst="roundRect">
            <a:avLst>
              <a:gd name="adj" fmla="val 7093"/>
            </a:avLst>
          </a:prstGeom>
          <a:noFill/>
          <a:ln w="9525" algn="ctr">
            <a:noFill/>
            <a:round/>
            <a:headEnd/>
            <a:tailEnd/>
          </a:ln>
          <a:effectLst/>
        </p:spPr>
        <p:txBody>
          <a:bodyPr anchor="ctr"/>
          <a:lstStyle/>
          <a:p>
            <a:pPr>
              <a:defRPr/>
            </a:pPr>
            <a:r>
              <a:rPr lang="en-US" sz="1600" b="1" dirty="0">
                <a:solidFill>
                  <a:schemeClr val="accent2">
                    <a:lumMod val="50000"/>
                  </a:schemeClr>
                </a:solidFill>
                <a:latin typeface="Consolas" charset="0"/>
                <a:ea typeface="Consolas" charset="0"/>
                <a:cs typeface="Consolas" charset="0"/>
              </a:rPr>
              <a:t>checked</a:t>
            </a:r>
            <a:endParaRPr lang="en-GB" sz="1600" b="1"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x =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y =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z =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p:txBody>
      </p:sp>
      <p:sp>
        <p:nvSpPr>
          <p:cNvPr id="6" name="AutoShape 3"/>
          <p:cNvSpPr>
            <a:spLocks noChangeArrowheads="1"/>
          </p:cNvSpPr>
          <p:nvPr/>
        </p:nvSpPr>
        <p:spPr bwMode="auto">
          <a:xfrm>
            <a:off x="393700" y="5391150"/>
            <a:ext cx="3676650" cy="971550"/>
          </a:xfrm>
          <a:prstGeom prst="roundRect">
            <a:avLst>
              <a:gd name="adj" fmla="val 7093"/>
            </a:avLst>
          </a:prstGeom>
          <a:noFill/>
          <a:ln w="9525" algn="ctr">
            <a:noFill/>
            <a:round/>
            <a:headEnd/>
            <a:tailEnd/>
          </a:ln>
          <a:effectLst/>
        </p:spPr>
        <p:txBody>
          <a:bodyPr anchor="ctr"/>
          <a:lstStyle/>
          <a:p>
            <a:pPr>
              <a:defRPr/>
            </a:pPr>
            <a:r>
              <a:rPr lang="en-US" sz="1600" b="0" dirty="0">
                <a:solidFill>
                  <a:schemeClr val="accent2">
                    <a:lumMod val="50000"/>
                  </a:schemeClr>
                </a:solidFill>
                <a:latin typeface="Consolas" charset="0"/>
                <a:ea typeface="Consolas" charset="0"/>
                <a:cs typeface="Consolas" charset="0"/>
              </a:rPr>
              <a:t>...</a:t>
            </a:r>
          </a:p>
          <a:p>
            <a:pPr>
              <a:defRPr/>
            </a:pP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z = </a:t>
            </a:r>
            <a:r>
              <a:rPr lang="en-US" sz="1600" b="1" dirty="0">
                <a:solidFill>
                  <a:schemeClr val="accent2">
                    <a:lumMod val="50000"/>
                  </a:schemeClr>
                </a:solidFill>
                <a:latin typeface="Consolas" charset="0"/>
                <a:ea typeface="Consolas" charset="0"/>
                <a:cs typeface="Consolas" charset="0"/>
              </a:rPr>
              <a:t>checked</a:t>
            </a:r>
            <a:r>
              <a:rPr lang="en-US" sz="1600" b="0" dirty="0">
                <a:solidFill>
                  <a:schemeClr val="accent2">
                    <a:lumMod val="50000"/>
                  </a:schemeClr>
                </a:solidFill>
                <a:latin typeface="Consolas" charset="0"/>
                <a:ea typeface="Consolas" charset="0"/>
                <a:cs typeface="Consolas" charset="0"/>
              </a:rPr>
              <a:t>(x* y);</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p:txBody>
      </p:sp>
      <p:sp>
        <p:nvSpPr>
          <p:cNvPr id="7" name="AutoShape 3"/>
          <p:cNvSpPr>
            <a:spLocks noChangeArrowheads="1"/>
          </p:cNvSpPr>
          <p:nvPr/>
        </p:nvSpPr>
        <p:spPr bwMode="auto">
          <a:xfrm>
            <a:off x="5105400" y="2981325"/>
            <a:ext cx="3657600" cy="2057400"/>
          </a:xfrm>
          <a:prstGeom prst="roundRect">
            <a:avLst>
              <a:gd name="adj" fmla="val 7093"/>
            </a:avLst>
          </a:prstGeom>
          <a:noFill/>
          <a:ln w="9525" algn="ctr">
            <a:noFill/>
            <a:round/>
            <a:headEnd/>
            <a:tailEnd/>
          </a:ln>
          <a:effectLst/>
        </p:spPr>
        <p:txBody>
          <a:bodyPr anchor="ctr"/>
          <a:lstStyle/>
          <a:p>
            <a:pPr>
              <a:defRPr/>
            </a:pPr>
            <a:r>
              <a:rPr lang="en-US" sz="1600" b="1" dirty="0">
                <a:solidFill>
                  <a:schemeClr val="accent2">
                    <a:lumMod val="50000"/>
                  </a:schemeClr>
                </a:solidFill>
                <a:latin typeface="Consolas" charset="0"/>
                <a:ea typeface="Consolas" charset="0"/>
                <a:cs typeface="Consolas" charset="0"/>
              </a:rPr>
              <a:t>unchecked</a:t>
            </a:r>
            <a:endParaRPr lang="en-GB" sz="1600" b="1"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x =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y =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z =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    ...</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p:txBody>
      </p:sp>
      <p:sp>
        <p:nvSpPr>
          <p:cNvPr id="8" name="AutoShape 3"/>
          <p:cNvSpPr>
            <a:spLocks noChangeArrowheads="1"/>
          </p:cNvSpPr>
          <p:nvPr/>
        </p:nvSpPr>
        <p:spPr bwMode="auto">
          <a:xfrm>
            <a:off x="5186363" y="5391150"/>
            <a:ext cx="3676650" cy="971550"/>
          </a:xfrm>
          <a:prstGeom prst="roundRect">
            <a:avLst>
              <a:gd name="adj" fmla="val 7093"/>
            </a:avLst>
          </a:prstGeom>
          <a:noFill/>
          <a:ln w="9525" algn="ctr">
            <a:noFill/>
            <a:round/>
            <a:headEnd/>
            <a:tailEnd/>
          </a:ln>
          <a:effectLst/>
        </p:spPr>
        <p:txBody>
          <a:bodyPr anchor="ctr"/>
          <a:lstStyle/>
          <a:p>
            <a:pPr>
              <a:defRPr/>
            </a:pPr>
            <a:r>
              <a:rPr lang="en-US" sz="1600" b="0" dirty="0">
                <a:solidFill>
                  <a:schemeClr val="accent2">
                    <a:lumMod val="50000"/>
                  </a:schemeClr>
                </a:solidFill>
                <a:latin typeface="Consolas" charset="0"/>
                <a:ea typeface="Consolas" charset="0"/>
                <a:cs typeface="Consolas" charset="0"/>
              </a:rPr>
              <a:t>...</a:t>
            </a:r>
          </a:p>
          <a:p>
            <a:pPr>
              <a:defRPr/>
            </a:pPr>
            <a:r>
              <a:rPr lang="en-US" sz="1600" b="0" dirty="0" err="1">
                <a:solidFill>
                  <a:schemeClr val="accent2">
                    <a:lumMod val="50000"/>
                  </a:schemeClr>
                </a:solidFill>
                <a:latin typeface="Consolas" charset="0"/>
                <a:ea typeface="Consolas" charset="0"/>
                <a:cs typeface="Consolas" charset="0"/>
              </a:rPr>
              <a:t>int</a:t>
            </a:r>
            <a:r>
              <a:rPr lang="en-US" sz="1600" b="0" dirty="0">
                <a:solidFill>
                  <a:schemeClr val="accent2">
                    <a:lumMod val="50000"/>
                  </a:schemeClr>
                </a:solidFill>
                <a:latin typeface="Consolas" charset="0"/>
                <a:ea typeface="Consolas" charset="0"/>
                <a:cs typeface="Consolas" charset="0"/>
              </a:rPr>
              <a:t> z = </a:t>
            </a:r>
            <a:r>
              <a:rPr lang="en-US" sz="1600" b="1" dirty="0">
                <a:solidFill>
                  <a:schemeClr val="accent2">
                    <a:lumMod val="50000"/>
                  </a:schemeClr>
                </a:solidFill>
                <a:latin typeface="Consolas" charset="0"/>
                <a:ea typeface="Consolas" charset="0"/>
                <a:cs typeface="Consolas" charset="0"/>
              </a:rPr>
              <a:t>unchecked</a:t>
            </a:r>
            <a:r>
              <a:rPr lang="en-US" sz="1600" b="0" dirty="0">
                <a:solidFill>
                  <a:schemeClr val="accent2">
                    <a:lumMod val="50000"/>
                  </a:schemeClr>
                </a:solidFill>
                <a:latin typeface="Consolas" charset="0"/>
                <a:ea typeface="Consolas" charset="0"/>
                <a:cs typeface="Consolas" charset="0"/>
              </a:rPr>
              <a:t>(x* y);</a:t>
            </a:r>
            <a:endParaRPr lang="en-GB" sz="1600" b="0" dirty="0">
              <a:solidFill>
                <a:schemeClr val="accent2">
                  <a:lumMod val="50000"/>
                </a:schemeClr>
              </a:solidFill>
              <a:latin typeface="Consolas" charset="0"/>
              <a:ea typeface="Consolas" charset="0"/>
              <a:cs typeface="Consolas" charset="0"/>
            </a:endParaRPr>
          </a:p>
          <a:p>
            <a:pPr>
              <a:defRPr/>
            </a:pPr>
            <a:r>
              <a:rPr lang="en-US" sz="1600" b="0" dirty="0">
                <a:solidFill>
                  <a:schemeClr val="accent2">
                    <a:lumMod val="50000"/>
                  </a:schemeClr>
                </a:solidFill>
                <a:latin typeface="Consolas" charset="0"/>
                <a:ea typeface="Consolas" charset="0"/>
                <a:cs typeface="Consolas" charset="0"/>
              </a:rPr>
              <a:t>...</a:t>
            </a:r>
            <a:endParaRPr lang="en-GB" sz="1600" b="0" dirty="0">
              <a:solidFill>
                <a:schemeClr val="accent2">
                  <a:lumMod val="50000"/>
                </a:schemeClr>
              </a:solidFill>
              <a:latin typeface="Consolas" charset="0"/>
              <a:ea typeface="Consolas" charset="0"/>
              <a:cs typeface="Consolas" charset="0"/>
            </a:endParaRPr>
          </a:p>
        </p:txBody>
      </p:sp>
      <p:sp>
        <p:nvSpPr>
          <p:cNvPr id="9" name="AutoShape 25"/>
          <p:cNvSpPr>
            <a:spLocks noChangeArrowheads="1"/>
          </p:cNvSpPr>
          <p:nvPr/>
        </p:nvSpPr>
        <p:spPr bwMode="auto">
          <a:xfrm>
            <a:off x="2774950" y="2460625"/>
            <a:ext cx="2590800" cy="723900"/>
          </a:xfrm>
          <a:prstGeom prst="roundRect">
            <a:avLst>
              <a:gd name="adj" fmla="val 4167"/>
            </a:avLst>
          </a:prstGeom>
          <a:noFill/>
          <a:ln w="9525" algn="ctr">
            <a:noFill/>
            <a:round/>
            <a:headEnd/>
            <a:tailEnd/>
          </a:ln>
          <a:effectLst/>
        </p:spPr>
        <p:txBody>
          <a:bodyPr tIns="91440" bIns="91440" anchor="ctr"/>
          <a:lstStyle/>
          <a:p>
            <a:pPr>
              <a:defRPr/>
            </a:pPr>
            <a:r>
              <a:rPr lang="en-US" dirty="0">
                <a:solidFill>
                  <a:schemeClr val="accent2">
                    <a:lumMod val="50000"/>
                  </a:schemeClr>
                </a:solidFill>
                <a:latin typeface="Bradley Hand" charset="0"/>
                <a:ea typeface="Bradley Hand" charset="0"/>
                <a:cs typeface="Bradley Hand" charset="0"/>
              </a:rPr>
              <a:t>checked</a:t>
            </a:r>
            <a:r>
              <a:rPr lang="en-US" b="0" dirty="0">
                <a:solidFill>
                  <a:schemeClr val="accent2">
                    <a:lumMod val="50000"/>
                  </a:schemeClr>
                </a:solidFill>
                <a:latin typeface="Bradley Hand" charset="0"/>
                <a:ea typeface="Bradley Hand" charset="0"/>
                <a:cs typeface="Bradley Hand" charset="0"/>
              </a:rPr>
              <a:t> and </a:t>
            </a:r>
            <a:r>
              <a:rPr lang="en-US" dirty="0">
                <a:solidFill>
                  <a:schemeClr val="accent2">
                    <a:lumMod val="50000"/>
                  </a:schemeClr>
                </a:solidFill>
                <a:latin typeface="Bradley Hand" charset="0"/>
                <a:ea typeface="Bradley Hand" charset="0"/>
                <a:cs typeface="Bradley Hand" charset="0"/>
              </a:rPr>
              <a:t>unchecked</a:t>
            </a:r>
            <a:r>
              <a:rPr lang="en-US" b="0" dirty="0">
                <a:solidFill>
                  <a:schemeClr val="accent2">
                    <a:lumMod val="50000"/>
                  </a:schemeClr>
                </a:solidFill>
                <a:latin typeface="Bradley Hand" charset="0"/>
                <a:ea typeface="Bradley Hand" charset="0"/>
                <a:cs typeface="Bradley Hand" charset="0"/>
              </a:rPr>
              <a:t> blocks</a:t>
            </a:r>
            <a:endParaRPr lang="en-GB" b="0" dirty="0">
              <a:solidFill>
                <a:schemeClr val="accent2">
                  <a:lumMod val="50000"/>
                </a:schemeClr>
              </a:solidFill>
              <a:latin typeface="Bradley Hand" charset="0"/>
              <a:ea typeface="Bradley Hand" charset="0"/>
              <a:cs typeface="Bradley Hand" charset="0"/>
            </a:endParaRPr>
          </a:p>
        </p:txBody>
      </p:sp>
      <p:sp>
        <p:nvSpPr>
          <p:cNvPr id="10" name="AutoShape 25"/>
          <p:cNvSpPr>
            <a:spLocks noChangeArrowheads="1"/>
          </p:cNvSpPr>
          <p:nvPr/>
        </p:nvSpPr>
        <p:spPr bwMode="auto">
          <a:xfrm>
            <a:off x="2854325" y="4267200"/>
            <a:ext cx="2432050" cy="1123950"/>
          </a:xfrm>
          <a:prstGeom prst="roundRect">
            <a:avLst>
              <a:gd name="adj" fmla="val 4167"/>
            </a:avLst>
          </a:prstGeom>
          <a:noFill/>
          <a:ln w="9525" algn="ctr">
            <a:noFill/>
            <a:round/>
            <a:headEnd/>
            <a:tailEnd/>
          </a:ln>
          <a:effectLst/>
        </p:spPr>
        <p:txBody>
          <a:bodyPr tIns="91440" bIns="91440" anchor="ctr"/>
          <a:lstStyle/>
          <a:p>
            <a:pPr>
              <a:defRPr/>
            </a:pPr>
            <a:r>
              <a:rPr lang="en-US" dirty="0">
                <a:solidFill>
                  <a:schemeClr val="accent2">
                    <a:lumMod val="50000"/>
                  </a:schemeClr>
                </a:solidFill>
                <a:latin typeface="Bradley Hand" charset="0"/>
                <a:ea typeface="Bradley Hand" charset="0"/>
                <a:cs typeface="Bradley Hand" charset="0"/>
              </a:rPr>
              <a:t>checked</a:t>
            </a:r>
            <a:r>
              <a:rPr lang="en-US" b="0" dirty="0">
                <a:solidFill>
                  <a:schemeClr val="accent2">
                    <a:lumMod val="50000"/>
                  </a:schemeClr>
                </a:solidFill>
                <a:latin typeface="Bradley Hand" charset="0"/>
                <a:ea typeface="Bradley Hand" charset="0"/>
                <a:cs typeface="Bradley Hand" charset="0"/>
              </a:rPr>
              <a:t> and </a:t>
            </a:r>
            <a:r>
              <a:rPr lang="en-US" dirty="0">
                <a:solidFill>
                  <a:schemeClr val="accent2">
                    <a:lumMod val="50000"/>
                  </a:schemeClr>
                </a:solidFill>
                <a:latin typeface="Bradley Hand" charset="0"/>
                <a:ea typeface="Bradley Hand" charset="0"/>
                <a:cs typeface="Bradley Hand" charset="0"/>
              </a:rPr>
              <a:t>unchecked</a:t>
            </a:r>
            <a:r>
              <a:rPr lang="en-US" b="0" dirty="0">
                <a:solidFill>
                  <a:schemeClr val="accent2">
                    <a:lumMod val="50000"/>
                  </a:schemeClr>
                </a:solidFill>
                <a:latin typeface="Bradley Hand" charset="0"/>
                <a:ea typeface="Bradley Hand" charset="0"/>
                <a:cs typeface="Bradley Hand" charset="0"/>
              </a:rPr>
              <a:t> operators</a:t>
            </a:r>
            <a:endParaRPr lang="en-GB" b="0" dirty="0">
              <a:solidFill>
                <a:schemeClr val="accent2">
                  <a:lumMod val="50000"/>
                </a:schemeClr>
              </a:solidFill>
              <a:latin typeface="Bradley Hand" charset="0"/>
              <a:ea typeface="Bradley Hand" charset="0"/>
              <a:cs typeface="Bradley Hand" charset="0"/>
            </a:endParaRPr>
          </a:p>
        </p:txBody>
      </p:sp>
      <p:cxnSp>
        <p:nvCxnSpPr>
          <p:cNvPr id="11" name="Straight Arrow Connector 10"/>
          <p:cNvCxnSpPr/>
          <p:nvPr/>
        </p:nvCxnSpPr>
        <p:spPr>
          <a:xfrm flipH="1">
            <a:off x="1981200" y="2981325"/>
            <a:ext cx="2089150" cy="52387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267200" y="2981325"/>
            <a:ext cx="1098550" cy="82867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981200" y="5105400"/>
            <a:ext cx="2089150" cy="45720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343400" y="5105400"/>
            <a:ext cx="2286000" cy="60960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918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Module Overview</a:t>
            </a:r>
            <a:endParaRPr lang="en-US" dirty="0"/>
          </a:p>
        </p:txBody>
      </p:sp>
      <p:sp>
        <p:nvSpPr>
          <p:cNvPr id="3" name="Rectangle 2"/>
          <p:cNvSpPr/>
          <p:nvPr/>
        </p:nvSpPr>
        <p:spPr>
          <a:xfrm>
            <a:off x="304800" y="990600"/>
            <a:ext cx="4572000" cy="923330"/>
          </a:xfrm>
          <a:prstGeom prst="rect">
            <a:avLst/>
          </a:prstGeom>
        </p:spPr>
        <p:txBody>
          <a:bodyPr>
            <a:spAutoFit/>
          </a:bodyPr>
          <a:lstStyle/>
          <a:p>
            <a:pPr marL="285750" indent="-285750" eaLnBrk="1" hangingPunct="1">
              <a:lnSpc>
                <a:spcPct val="150000"/>
              </a:lnSpc>
              <a:buFont typeface="Arial" charset="0"/>
              <a:buChar char="•"/>
            </a:pPr>
            <a:r>
              <a:rPr lang="en-US" altLang="en-US" dirty="0" smtClean="0">
                <a:solidFill>
                  <a:schemeClr val="accent2">
                    <a:lumMod val="50000"/>
                  </a:schemeClr>
                </a:solidFill>
                <a:latin typeface="Calibri" charset="0"/>
                <a:ea typeface="Calibri" charset="0"/>
                <a:cs typeface="Calibri" charset="0"/>
              </a:rPr>
              <a:t>Raising Exceptions</a:t>
            </a:r>
          </a:p>
          <a:p>
            <a:pPr marL="285750" indent="-285750">
              <a:lnSpc>
                <a:spcPct val="150000"/>
              </a:lnSpc>
              <a:buFont typeface="Arial" charset="0"/>
              <a:buChar char="•"/>
            </a:pPr>
            <a:r>
              <a:rPr lang="en-US" altLang="en-US" dirty="0">
                <a:solidFill>
                  <a:schemeClr val="accent2">
                    <a:lumMod val="50000"/>
                  </a:schemeClr>
                </a:solidFill>
                <a:latin typeface="Calibri" charset="0"/>
                <a:ea typeface="Calibri" charset="0"/>
                <a:cs typeface="Calibri" charset="0"/>
              </a:rPr>
              <a:t>Handling </a:t>
            </a:r>
            <a:r>
              <a:rPr lang="en-US" altLang="en-US" dirty="0" smtClean="0">
                <a:solidFill>
                  <a:schemeClr val="accent2">
                    <a:lumMod val="50000"/>
                  </a:schemeClr>
                </a:solidFill>
                <a:latin typeface="Calibri" charset="0"/>
                <a:ea typeface="Calibri" charset="0"/>
                <a:cs typeface="Calibri" charset="0"/>
              </a:rPr>
              <a:t>Exceptions</a:t>
            </a:r>
            <a:endParaRPr lang="en-US" altLang="en-US" dirty="0">
              <a:solidFill>
                <a:schemeClr val="accent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91074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Using the Checked and Unchecked Keywords</a:t>
            </a:r>
            <a:endParaRPr lang="en-US" dirty="0"/>
          </a:p>
        </p:txBody>
      </p:sp>
      <p:pic>
        <p:nvPicPr>
          <p:cNvPr id="3" name="Shape 234"/>
          <p:cNvPicPr preferRelativeResize="0">
            <a:picLocks/>
          </p:cNvPicPr>
          <p:nvPr/>
        </p:nvPicPr>
        <p:blipFill rotWithShape="1">
          <a:blip r:embed="rId2">
            <a:alphaModFix/>
          </a:blip>
          <a:srcRect/>
          <a:stretch/>
        </p:blipFill>
        <p:spPr>
          <a:xfrm>
            <a:off x="304800" y="762000"/>
            <a:ext cx="8534399" cy="5319782"/>
          </a:xfrm>
          <a:prstGeom prst="rect">
            <a:avLst/>
          </a:prstGeom>
          <a:noFill/>
          <a:ln>
            <a:noFill/>
          </a:ln>
        </p:spPr>
      </p:pic>
    </p:spTree>
    <p:extLst>
      <p:ext uri="{BB962C8B-B14F-4D97-AF65-F5344CB8AC3E}">
        <p14:creationId xmlns:p14="http://schemas.microsoft.com/office/powerpoint/2010/main" val="4476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a:t>
            </a:r>
            <a:r>
              <a:rPr lang="en-US" dirty="0" smtClean="0"/>
              <a:t>Practices</a:t>
            </a:r>
            <a:endParaRPr lang="en-US" dirty="0"/>
          </a:p>
        </p:txBody>
      </p:sp>
      <p:sp>
        <p:nvSpPr>
          <p:cNvPr id="4" name="Rectangle 3"/>
          <p:cNvSpPr/>
          <p:nvPr/>
        </p:nvSpPr>
        <p:spPr>
          <a:xfrm>
            <a:off x="228600" y="838200"/>
            <a:ext cx="2688749" cy="369332"/>
          </a:xfrm>
          <a:prstGeom prst="rect">
            <a:avLst/>
          </a:prstGeom>
        </p:spPr>
        <p:txBody>
          <a:bodyPr wrap="none">
            <a:spAutoFit/>
          </a:bodyPr>
          <a:lstStyle/>
          <a:p>
            <a:pPr lvl="0">
              <a:spcBef>
                <a:spcPts val="0"/>
              </a:spcBef>
              <a:spcAft>
                <a:spcPts val="0"/>
              </a:spcAft>
              <a:buSzPct val="25000"/>
            </a:pPr>
            <a:r>
              <a:rPr lang="ru-RU" dirty="0" err="1">
                <a:solidFill>
                  <a:schemeClr val="accent2">
                    <a:lumMod val="50000"/>
                  </a:schemeClr>
                </a:solidFill>
                <a:latin typeface="Calibri" charset="0"/>
                <a:ea typeface="Calibri" charset="0"/>
                <a:cs typeface="Calibri" charset="0"/>
              </a:rPr>
              <a:t>Check</a:t>
            </a:r>
            <a:r>
              <a:rPr lang="ru-RU" dirty="0">
                <a:solidFill>
                  <a:schemeClr val="accent2">
                    <a:lumMod val="50000"/>
                  </a:schemeClr>
                </a:solidFill>
                <a:latin typeface="Calibri" charset="0"/>
                <a:ea typeface="Calibri" charset="0"/>
                <a:cs typeface="Calibri" charset="0"/>
              </a:rPr>
              <a:t> </a:t>
            </a:r>
            <a:r>
              <a:rPr lang="ru-RU" dirty="0" err="1">
                <a:solidFill>
                  <a:schemeClr val="accent2">
                    <a:lumMod val="50000"/>
                  </a:schemeClr>
                </a:solidFill>
                <a:latin typeface="Calibri" charset="0"/>
                <a:ea typeface="Calibri" charset="0"/>
                <a:cs typeface="Calibri" charset="0"/>
              </a:rPr>
              <a:t>methods</a:t>
            </a:r>
            <a:r>
              <a:rPr lang="ru-RU" dirty="0">
                <a:solidFill>
                  <a:schemeClr val="accent2">
                    <a:lumMod val="50000"/>
                  </a:schemeClr>
                </a:solidFill>
                <a:latin typeface="Calibri" charset="0"/>
                <a:ea typeface="Calibri" charset="0"/>
                <a:cs typeface="Calibri" charset="0"/>
              </a:rPr>
              <a:t> </a:t>
            </a:r>
            <a:r>
              <a:rPr lang="ru-RU" dirty="0" err="1" smtClean="0">
                <a:solidFill>
                  <a:schemeClr val="accent2">
                    <a:lumMod val="50000"/>
                  </a:schemeClr>
                </a:solidFill>
                <a:latin typeface="Calibri" charset="0"/>
                <a:ea typeface="Calibri" charset="0"/>
                <a:cs typeface="Calibri" charset="0"/>
              </a:rPr>
              <a:t>arguments</a:t>
            </a:r>
            <a:endParaRPr lang="ru-RU" dirty="0">
              <a:solidFill>
                <a:schemeClr val="accent2">
                  <a:lumMod val="50000"/>
                </a:schemeClr>
              </a:solidFill>
              <a:latin typeface="Calibri" charset="0"/>
              <a:ea typeface="Calibri" charset="0"/>
              <a:cs typeface="Calibri" charset="0"/>
            </a:endParaRPr>
          </a:p>
        </p:txBody>
      </p:sp>
      <p:sp>
        <p:nvSpPr>
          <p:cNvPr id="5" name="Rectangle 4"/>
          <p:cNvSpPr/>
          <p:nvPr/>
        </p:nvSpPr>
        <p:spPr>
          <a:xfrm>
            <a:off x="228600" y="1492307"/>
            <a:ext cx="7924800" cy="1815882"/>
          </a:xfrm>
          <a:prstGeom prst="rect">
            <a:avLst/>
          </a:prstGeom>
        </p:spPr>
        <p:txBody>
          <a:bodyPr wrap="square">
            <a:spAutoFit/>
          </a:bodyPr>
          <a:lstStyle/>
          <a:p>
            <a:pPr lvl="0">
              <a:spcBef>
                <a:spcPts val="0"/>
              </a:spcBef>
              <a:spcAft>
                <a:spcPts val="0"/>
              </a:spcAft>
              <a:buSzPct val="25000"/>
            </a:pPr>
            <a:r>
              <a:rPr lang="ru-RU" sz="1600" dirty="0" err="1">
                <a:solidFill>
                  <a:schemeClr val="accent2">
                    <a:lumMod val="50000"/>
                  </a:schemeClr>
                </a:solidFill>
                <a:latin typeface="Consolas"/>
                <a:ea typeface="Consolas"/>
                <a:cs typeface="Consolas"/>
                <a:sym typeface="Consolas"/>
              </a:rPr>
              <a:t>static</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void</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CopyObject</a:t>
            </a:r>
            <a:r>
              <a:rPr lang="ru-RU" sz="1600" dirty="0">
                <a:solidFill>
                  <a:schemeClr val="accent2">
                    <a:lumMod val="50000"/>
                  </a:schemeClr>
                </a:solidFill>
                <a:latin typeface="Consolas"/>
                <a:ea typeface="Consolas"/>
                <a:cs typeface="Consolas"/>
                <a:sym typeface="Consolas"/>
              </a:rPr>
              <a:t>(</a:t>
            </a:r>
            <a:r>
              <a:rPr lang="ru-RU" sz="1600" dirty="0" err="1">
                <a:solidFill>
                  <a:schemeClr val="accent2">
                    <a:lumMod val="50000"/>
                  </a:schemeClr>
                </a:solidFill>
                <a:latin typeface="Consolas"/>
                <a:ea typeface="Consolas"/>
                <a:cs typeface="Consolas"/>
                <a:sym typeface="Consolas"/>
              </a:rPr>
              <a:t>SampleClass</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original</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if</a:t>
            </a:r>
            <a:r>
              <a:rPr lang="ru-RU" sz="1600" dirty="0">
                <a:solidFill>
                  <a:schemeClr val="accent2">
                    <a:lumMod val="50000"/>
                  </a:schemeClr>
                </a:solidFill>
                <a:latin typeface="Consolas"/>
                <a:ea typeface="Consolas"/>
                <a:cs typeface="Consolas"/>
                <a:sym typeface="Consolas"/>
              </a:rPr>
              <a:t> (</a:t>
            </a:r>
            <a:r>
              <a:rPr lang="ru-RU" sz="1600" b="1" dirty="0" err="1">
                <a:solidFill>
                  <a:schemeClr val="accent2">
                    <a:lumMod val="50000"/>
                  </a:schemeClr>
                </a:solidFill>
                <a:latin typeface="Consolas"/>
                <a:ea typeface="Consolas"/>
                <a:cs typeface="Consolas"/>
                <a:sym typeface="Consolas"/>
              </a:rPr>
              <a:t>original</a:t>
            </a:r>
            <a:r>
              <a:rPr lang="ru-RU" sz="1600" b="1" dirty="0">
                <a:solidFill>
                  <a:schemeClr val="accent2">
                    <a:lumMod val="50000"/>
                  </a:schemeClr>
                </a:solidFill>
                <a:latin typeface="Consolas"/>
                <a:ea typeface="Consolas"/>
                <a:cs typeface="Consolas"/>
                <a:sym typeface="Consolas"/>
              </a:rPr>
              <a:t> == </a:t>
            </a:r>
            <a:r>
              <a:rPr lang="ru-RU" sz="1600" b="1" dirty="0" err="1">
                <a:solidFill>
                  <a:schemeClr val="accent2">
                    <a:lumMod val="50000"/>
                  </a:schemeClr>
                </a:solidFill>
                <a:latin typeface="Consolas"/>
                <a:ea typeface="Consolas"/>
                <a:cs typeface="Consolas"/>
                <a:sym typeface="Consolas"/>
              </a:rPr>
              <a:t>null</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throw</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new</a:t>
            </a:r>
            <a:r>
              <a:rPr lang="ru-RU" sz="1600" dirty="0">
                <a:solidFill>
                  <a:schemeClr val="accent2">
                    <a:lumMod val="50000"/>
                  </a:schemeClr>
                </a:solidFill>
                <a:latin typeface="Consolas"/>
                <a:ea typeface="Consolas"/>
                <a:cs typeface="Consolas"/>
                <a:sym typeface="Consolas"/>
              </a:rPr>
              <a:t> </a:t>
            </a:r>
            <a:r>
              <a:rPr lang="ru-RU" sz="1600" dirty="0" err="1" smtClean="0">
                <a:solidFill>
                  <a:schemeClr val="accent2">
                    <a:lumMod val="50000"/>
                  </a:schemeClr>
                </a:solidFill>
                <a:latin typeface="Consolas"/>
                <a:ea typeface="Consolas"/>
                <a:cs typeface="Consolas"/>
                <a:sym typeface="Consolas"/>
              </a:rPr>
              <a:t>ArgumentNullException</a:t>
            </a:r>
            <a:r>
              <a:rPr lang="ru-RU" sz="1600" dirty="0" smtClean="0">
                <a:solidFill>
                  <a:schemeClr val="accent2">
                    <a:lumMod val="50000"/>
                  </a:schemeClr>
                </a:solidFill>
                <a:latin typeface="Consolas"/>
                <a:ea typeface="Consolas"/>
                <a:cs typeface="Consolas"/>
                <a:sym typeface="Consolas"/>
              </a:rPr>
              <a:t>(</a:t>
            </a:r>
            <a:r>
              <a:rPr lang="en-US" sz="1600" dirty="0" err="1" smtClean="0">
                <a:solidFill>
                  <a:schemeClr val="accent2">
                    <a:lumMod val="50000"/>
                  </a:schemeClr>
                </a:solidFill>
                <a:latin typeface="Consolas"/>
                <a:ea typeface="Consolas"/>
                <a:cs typeface="Consolas"/>
                <a:sym typeface="Consolas"/>
              </a:rPr>
              <a:t>nameof</a:t>
            </a:r>
            <a:r>
              <a:rPr lang="en-US" sz="1600" dirty="0" smtClean="0">
                <a:solidFill>
                  <a:schemeClr val="accent2">
                    <a:lumMod val="50000"/>
                  </a:schemeClr>
                </a:solidFill>
                <a:latin typeface="Consolas"/>
                <a:ea typeface="Consolas"/>
                <a:cs typeface="Consolas"/>
                <a:sym typeface="Consolas"/>
              </a:rPr>
              <a:t>(</a:t>
            </a:r>
            <a:r>
              <a:rPr lang="ru-RU" sz="1600" dirty="0" err="1" smtClean="0">
                <a:solidFill>
                  <a:schemeClr val="accent2">
                    <a:lumMod val="50000"/>
                  </a:schemeClr>
                </a:solidFill>
                <a:latin typeface="Consolas"/>
                <a:ea typeface="Consolas"/>
                <a:cs typeface="Consolas"/>
                <a:sym typeface="Consolas"/>
              </a:rPr>
              <a:t>original</a:t>
            </a:r>
            <a:r>
              <a:rPr lang="en-US" sz="1600" dirty="0" smtClean="0">
                <a:solidFill>
                  <a:schemeClr val="accent2">
                    <a:lumMod val="50000"/>
                  </a:schemeClr>
                </a:solidFill>
                <a:latin typeface="Consolas"/>
                <a:ea typeface="Consolas"/>
                <a:cs typeface="Consolas"/>
                <a:sym typeface="Consolas"/>
              </a:rPr>
              <a:t>)</a:t>
            </a:r>
            <a:r>
              <a:rPr lang="ru-RU" sz="1600" dirty="0" smtClean="0">
                <a:solidFill>
                  <a:schemeClr val="accent2">
                    <a:lumMod val="50000"/>
                  </a:schemeClr>
                </a:solidFill>
                <a:latin typeface="Consolas"/>
                <a:ea typeface="Consolas"/>
                <a:cs typeface="Consolas"/>
                <a:sym typeface="Consolas"/>
              </a:rPr>
              <a:t>);</a:t>
            </a:r>
            <a:endParaRPr lang="ru-RU" sz="16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a:t>
            </a:r>
          </a:p>
        </p:txBody>
      </p:sp>
      <p:sp>
        <p:nvSpPr>
          <p:cNvPr id="6" name="Rectangle 5"/>
          <p:cNvSpPr/>
          <p:nvPr/>
        </p:nvSpPr>
        <p:spPr>
          <a:xfrm>
            <a:off x="228600" y="3581400"/>
            <a:ext cx="8534400" cy="1077218"/>
          </a:xfrm>
          <a:prstGeom prst="rect">
            <a:avLst/>
          </a:prstGeom>
        </p:spPr>
        <p:txBody>
          <a:bodyPr wrap="square">
            <a:spAutoFit/>
          </a:bodyPr>
          <a:lstStyle/>
          <a:p>
            <a:pPr lvl="0">
              <a:spcBef>
                <a:spcPts val="0"/>
              </a:spcBef>
              <a:spcAft>
                <a:spcPts val="0"/>
              </a:spcAft>
              <a:buSzPct val="25000"/>
            </a:pPr>
            <a:r>
              <a:rPr lang="ru-RU" sz="1600" dirty="0" err="1">
                <a:solidFill>
                  <a:schemeClr val="accent2">
                    <a:lumMod val="50000"/>
                  </a:schemeClr>
                </a:solidFill>
                <a:latin typeface="Consolas" charset="0"/>
                <a:ea typeface="Consolas" charset="0"/>
                <a:cs typeface="Consolas" charset="0"/>
                <a:sym typeface="Arial"/>
              </a:rPr>
              <a:t>System.ArgumentException</a:t>
            </a:r>
            <a:endParaRPr lang="ru-RU" sz="1600" dirty="0">
              <a:solidFill>
                <a:schemeClr val="accent2">
                  <a:lumMod val="50000"/>
                </a:schemeClr>
              </a:solidFill>
              <a:latin typeface="Consolas" charset="0"/>
              <a:ea typeface="Consolas" charset="0"/>
              <a:cs typeface="Consolas" charset="0"/>
              <a:sym typeface="Arial"/>
            </a:endParaRPr>
          </a:p>
          <a:p>
            <a:pPr marL="179387" lvl="0" indent="-179387">
              <a:spcBef>
                <a:spcPts val="0"/>
              </a:spcBef>
              <a:spcAft>
                <a:spcPts val="0"/>
              </a:spcAft>
              <a:buClr>
                <a:schemeClr val="dk1"/>
              </a:buClr>
              <a:buSzPct val="100000"/>
              <a:buFont typeface="Arial"/>
              <a:buChar char="•"/>
            </a:pPr>
            <a:r>
              <a:rPr lang="ru-RU" sz="1600" dirty="0" err="1">
                <a:solidFill>
                  <a:schemeClr val="accent2">
                    <a:lumMod val="50000"/>
                  </a:schemeClr>
                </a:solidFill>
                <a:latin typeface="Consolas" charset="0"/>
                <a:ea typeface="Consolas" charset="0"/>
                <a:cs typeface="Consolas" charset="0"/>
                <a:sym typeface="Arial"/>
              </a:rPr>
              <a:t>System.ArgumentNullException</a:t>
            </a:r>
            <a:endParaRPr lang="ru-RU" sz="1600" dirty="0">
              <a:solidFill>
                <a:schemeClr val="accent2">
                  <a:lumMod val="50000"/>
                </a:schemeClr>
              </a:solidFill>
              <a:latin typeface="Consolas" charset="0"/>
              <a:ea typeface="Consolas" charset="0"/>
              <a:cs typeface="Consolas" charset="0"/>
              <a:sym typeface="Arial"/>
            </a:endParaRPr>
          </a:p>
          <a:p>
            <a:pPr marL="179387" lvl="0" indent="-179387">
              <a:spcBef>
                <a:spcPts val="0"/>
              </a:spcBef>
              <a:spcAft>
                <a:spcPts val="0"/>
              </a:spcAft>
              <a:buClr>
                <a:schemeClr val="dk1"/>
              </a:buClr>
              <a:buSzPct val="100000"/>
              <a:buFont typeface="Arial"/>
              <a:buChar char="•"/>
            </a:pPr>
            <a:r>
              <a:rPr lang="ru-RU" sz="1600" dirty="0" err="1">
                <a:solidFill>
                  <a:schemeClr val="accent2">
                    <a:lumMod val="50000"/>
                  </a:schemeClr>
                </a:solidFill>
                <a:latin typeface="Consolas" charset="0"/>
                <a:ea typeface="Consolas" charset="0"/>
                <a:cs typeface="Consolas" charset="0"/>
                <a:sym typeface="Arial"/>
              </a:rPr>
              <a:t>System.ArgumentOutOfRangeException</a:t>
            </a:r>
            <a:endParaRPr lang="ru-RU" sz="1600" dirty="0">
              <a:solidFill>
                <a:schemeClr val="accent2">
                  <a:lumMod val="50000"/>
                </a:schemeClr>
              </a:solidFill>
              <a:latin typeface="Consolas" charset="0"/>
              <a:ea typeface="Consolas" charset="0"/>
              <a:cs typeface="Consolas" charset="0"/>
              <a:sym typeface="Arial"/>
            </a:endParaRPr>
          </a:p>
          <a:p>
            <a:pPr marL="179387" lvl="0" indent="-179387">
              <a:spcBef>
                <a:spcPts val="0"/>
              </a:spcBef>
              <a:spcAft>
                <a:spcPts val="0"/>
              </a:spcAft>
              <a:buClr>
                <a:schemeClr val="dk1"/>
              </a:buClr>
              <a:buSzPct val="100000"/>
              <a:buFont typeface="Arial"/>
              <a:buChar char="•"/>
            </a:pPr>
            <a:r>
              <a:rPr lang="ru-RU" sz="1600" dirty="0" err="1">
                <a:solidFill>
                  <a:schemeClr val="accent2">
                    <a:lumMod val="50000"/>
                  </a:schemeClr>
                </a:solidFill>
                <a:latin typeface="Consolas" charset="0"/>
                <a:ea typeface="Consolas" charset="0"/>
                <a:cs typeface="Consolas" charset="0"/>
                <a:sym typeface="Arial"/>
              </a:rPr>
              <a:t>System.DuplicateWaitObjectException</a:t>
            </a:r>
            <a:endParaRPr lang="ru-RU" sz="1600" dirty="0">
              <a:solidFill>
                <a:schemeClr val="accent2">
                  <a:lumMod val="50000"/>
                </a:schemeClr>
              </a:solidFill>
              <a:latin typeface="Consolas" charset="0"/>
              <a:ea typeface="Consolas" charset="0"/>
              <a:cs typeface="Consolas" charset="0"/>
              <a:sym typeface="Arial"/>
            </a:endParaRPr>
          </a:p>
        </p:txBody>
      </p:sp>
    </p:spTree>
    <p:extLst>
      <p:ext uri="{BB962C8B-B14F-4D97-AF65-F5344CB8AC3E}">
        <p14:creationId xmlns:p14="http://schemas.microsoft.com/office/powerpoint/2010/main" val="1555185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a:t>
            </a:r>
            <a:r>
              <a:rPr lang="en-US" dirty="0" smtClean="0"/>
              <a:t>Practices</a:t>
            </a:r>
            <a:endParaRPr lang="en-US" dirty="0"/>
          </a:p>
        </p:txBody>
      </p:sp>
      <p:sp>
        <p:nvSpPr>
          <p:cNvPr id="4" name="Rectangle 3"/>
          <p:cNvSpPr/>
          <p:nvPr/>
        </p:nvSpPr>
        <p:spPr>
          <a:xfrm>
            <a:off x="228600" y="838200"/>
            <a:ext cx="2729914" cy="369332"/>
          </a:xfrm>
          <a:prstGeom prst="rect">
            <a:avLst/>
          </a:prstGeom>
        </p:spPr>
        <p:txBody>
          <a:bodyPr wrap="none">
            <a:spAutoFit/>
          </a:bodyPr>
          <a:lstStyle/>
          <a:p>
            <a:r>
              <a:rPr lang="en-US" dirty="0">
                <a:solidFill>
                  <a:schemeClr val="accent2">
                    <a:lumMod val="50000"/>
                  </a:schemeClr>
                </a:solidFill>
                <a:latin typeface="Calibri" charset="0"/>
                <a:ea typeface="Calibri" charset="0"/>
                <a:cs typeface="Calibri" charset="0"/>
              </a:rPr>
              <a:t>Use finally Blocks Liberally </a:t>
            </a:r>
          </a:p>
        </p:txBody>
      </p:sp>
      <p:sp>
        <p:nvSpPr>
          <p:cNvPr id="3" name="Rectangle 2"/>
          <p:cNvSpPr/>
          <p:nvPr/>
        </p:nvSpPr>
        <p:spPr>
          <a:xfrm>
            <a:off x="203200" y="1371600"/>
            <a:ext cx="8686800" cy="4278094"/>
          </a:xfrm>
          <a:prstGeom prst="rect">
            <a:avLst/>
          </a:prstGeom>
        </p:spPr>
        <p:txBody>
          <a:bodyPr wrap="square">
            <a:spAutoFit/>
          </a:bodyPr>
          <a:lstStyle/>
          <a:p>
            <a:pPr lvl="0">
              <a:spcBef>
                <a:spcPts val="0"/>
              </a:spcBef>
              <a:spcAft>
                <a:spcPts val="0"/>
              </a:spcAft>
              <a:buSzPct val="25000"/>
            </a:pPr>
            <a:r>
              <a:rPr lang="en-US" sz="1600" dirty="0" smtClean="0">
                <a:solidFill>
                  <a:schemeClr val="accent2">
                    <a:lumMod val="50000"/>
                  </a:schemeClr>
                </a:solidFill>
                <a:latin typeface="Consolas" charset="0"/>
                <a:ea typeface="Consolas" charset="0"/>
                <a:cs typeface="Consolas" charset="0"/>
                <a:sym typeface="Consolas"/>
              </a:rPr>
              <a:t>public void </a:t>
            </a:r>
            <a:r>
              <a:rPr lang="en-US" sz="1600" dirty="0" err="1">
                <a:solidFill>
                  <a:schemeClr val="accent2">
                    <a:lumMod val="50000"/>
                  </a:schemeClr>
                </a:solidFill>
                <a:latin typeface="Consolas" charset="0"/>
                <a:ea typeface="Consolas" charset="0"/>
                <a:cs typeface="Consolas" charset="0"/>
                <a:sym typeface="Consolas"/>
              </a:rPr>
              <a:t>SomeMethod</a:t>
            </a:r>
            <a:r>
              <a:rPr lang="en-US" sz="1600" dirty="0" smtClean="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en-US" sz="1600" dirty="0" smtClean="0">
                <a:solidFill>
                  <a:schemeClr val="accent2">
                    <a:lumMod val="50000"/>
                  </a:schemeClr>
                </a:solidFill>
                <a:latin typeface="Consolas" charset="0"/>
                <a:ea typeface="Consolas" charset="0"/>
                <a:cs typeface="Consolas" charset="0"/>
                <a:sym typeface="Consolas"/>
              </a:rPr>
              <a:t>{</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err="1" smtClean="0">
                <a:solidFill>
                  <a:schemeClr val="accent2">
                    <a:lumMod val="50000"/>
                  </a:schemeClr>
                </a:solidFill>
                <a:latin typeface="Consolas" charset="0"/>
                <a:ea typeface="Consolas" charset="0"/>
                <a:cs typeface="Consolas" charset="0"/>
                <a:sym typeface="Consolas"/>
              </a:rPr>
              <a:t>FileStream</a:t>
            </a:r>
            <a:r>
              <a:rPr lang="en-US" sz="1600" dirty="0" smtClean="0">
                <a:solidFill>
                  <a:schemeClr val="accent2">
                    <a:lumMod val="50000"/>
                  </a:schemeClr>
                </a:solidFill>
                <a:latin typeface="Consolas" charset="0"/>
                <a:ea typeface="Consolas" charset="0"/>
                <a:cs typeface="Consolas" charset="0"/>
                <a:sym typeface="Consolas"/>
              </a:rPr>
              <a:t> </a:t>
            </a:r>
            <a:r>
              <a:rPr lang="en-US" sz="1600" dirty="0">
                <a:solidFill>
                  <a:schemeClr val="accent2">
                    <a:lumMod val="50000"/>
                  </a:schemeClr>
                </a:solidFill>
                <a:latin typeface="Consolas" charset="0"/>
                <a:ea typeface="Consolas" charset="0"/>
                <a:cs typeface="Consolas" charset="0"/>
                <a:sym typeface="Consolas"/>
              </a:rPr>
              <a:t>fs = new </a:t>
            </a:r>
            <a:r>
              <a:rPr lang="en-US" sz="1600" dirty="0" err="1">
                <a:solidFill>
                  <a:schemeClr val="accent2">
                    <a:lumMod val="50000"/>
                  </a:schemeClr>
                </a:solidFill>
                <a:latin typeface="Consolas" charset="0"/>
                <a:ea typeface="Consolas" charset="0"/>
                <a:cs typeface="Consolas" charset="0"/>
                <a:sym typeface="Consolas"/>
              </a:rPr>
              <a:t>FileStream</a:t>
            </a:r>
            <a:r>
              <a:rPr lang="en-US" sz="1600" dirty="0">
                <a:solidFill>
                  <a:schemeClr val="accent2">
                    <a:lumMod val="50000"/>
                  </a:schemeClr>
                </a:solidFill>
                <a:latin typeface="Consolas" charset="0"/>
                <a:ea typeface="Consolas" charset="0"/>
                <a:cs typeface="Consolas" charset="0"/>
                <a:sym typeface="Consolas"/>
              </a:rPr>
              <a:t>(@"C:\</a:t>
            </a:r>
            <a:r>
              <a:rPr lang="en-US" sz="1600" dirty="0" err="1">
                <a:solidFill>
                  <a:schemeClr val="accent2">
                    <a:lumMod val="50000"/>
                  </a:schemeClr>
                </a:solidFill>
                <a:latin typeface="Consolas" charset="0"/>
                <a:ea typeface="Consolas" charset="0"/>
                <a:cs typeface="Consolas" charset="0"/>
                <a:sym typeface="Consolas"/>
              </a:rPr>
              <a:t>Data.bin</a:t>
            </a:r>
            <a:r>
              <a:rPr lang="en-US" sz="1600" dirty="0">
                <a:solidFill>
                  <a:schemeClr val="accent2">
                    <a:lumMod val="50000"/>
                  </a:schemeClr>
                </a:solidFill>
                <a:latin typeface="Consolas" charset="0"/>
                <a:ea typeface="Consolas" charset="0"/>
                <a:cs typeface="Consolas" charset="0"/>
                <a:sym typeface="Consolas"/>
              </a:rPr>
              <a:t> ", </a:t>
            </a:r>
            <a:r>
              <a:rPr lang="en-US" sz="1600" dirty="0" err="1">
                <a:solidFill>
                  <a:schemeClr val="accent2">
                    <a:lumMod val="50000"/>
                  </a:schemeClr>
                </a:solidFill>
                <a:latin typeface="Consolas" charset="0"/>
                <a:ea typeface="Consolas" charset="0"/>
                <a:cs typeface="Consolas" charset="0"/>
                <a:sym typeface="Consolas"/>
              </a:rPr>
              <a:t>FileMode.Open</a:t>
            </a:r>
            <a:r>
              <a:rPr lang="en-US"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try</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Outputing</a:t>
            </a:r>
            <a:r>
              <a:rPr lang="en-US" sz="1600" dirty="0">
                <a:solidFill>
                  <a:schemeClr val="accent2">
                    <a:lumMod val="50000"/>
                  </a:schemeClr>
                </a:solidFill>
                <a:latin typeface="Consolas" charset="0"/>
                <a:ea typeface="Consolas" charset="0"/>
                <a:cs typeface="Consolas" charset="0"/>
              </a:rPr>
              <a:t> the quotient from the division of 100 by the first byte </a:t>
            </a:r>
            <a:r>
              <a:rPr lang="en-US" sz="1600" dirty="0" smtClean="0">
                <a:solidFill>
                  <a:schemeClr val="accent2">
                    <a:lumMod val="50000"/>
                  </a:schemeClr>
                </a:solidFill>
                <a:latin typeface="Consolas" charset="0"/>
                <a:ea typeface="Consolas" charset="0"/>
                <a:cs typeface="Consolas" charset="0"/>
              </a:rPr>
              <a:t>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of </a:t>
            </a:r>
            <a:r>
              <a:rPr lang="en-US" sz="1600" dirty="0">
                <a:solidFill>
                  <a:schemeClr val="accent2">
                    <a:lumMod val="50000"/>
                  </a:schemeClr>
                </a:solidFill>
                <a:latin typeface="Consolas" charset="0"/>
                <a:ea typeface="Consolas" charset="0"/>
                <a:cs typeface="Consolas" charset="0"/>
              </a:rPr>
              <a:t>the file</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err="1" smtClean="0">
                <a:solidFill>
                  <a:schemeClr val="accent2">
                    <a:lumMod val="50000"/>
                  </a:schemeClr>
                </a:solidFill>
                <a:latin typeface="Consolas" charset="0"/>
                <a:ea typeface="Consolas" charset="0"/>
                <a:cs typeface="Consolas" charset="0"/>
                <a:sym typeface="Consolas"/>
              </a:rPr>
              <a:t>Console.WriteLine</a:t>
            </a:r>
            <a:r>
              <a:rPr lang="en-US" sz="1600" dirty="0" smtClean="0">
                <a:solidFill>
                  <a:schemeClr val="accent2">
                    <a:lumMod val="50000"/>
                  </a:schemeClr>
                </a:solidFill>
                <a:latin typeface="Consolas" charset="0"/>
                <a:ea typeface="Consolas" charset="0"/>
                <a:cs typeface="Consolas" charset="0"/>
                <a:sym typeface="Consolas"/>
              </a:rPr>
              <a:t>(100 </a:t>
            </a:r>
            <a:r>
              <a:rPr lang="en-US" sz="1600" dirty="0">
                <a:solidFill>
                  <a:schemeClr val="accent2">
                    <a:lumMod val="50000"/>
                  </a:schemeClr>
                </a:solidFill>
                <a:latin typeface="Consolas" charset="0"/>
                <a:ea typeface="Consolas" charset="0"/>
                <a:cs typeface="Consolas" charset="0"/>
                <a:sym typeface="Consolas"/>
              </a:rPr>
              <a:t>/ </a:t>
            </a:r>
            <a:r>
              <a:rPr lang="en-US" sz="1600" dirty="0" err="1">
                <a:solidFill>
                  <a:schemeClr val="accent2">
                    <a:lumMod val="50000"/>
                  </a:schemeClr>
                </a:solidFill>
                <a:latin typeface="Consolas" charset="0"/>
                <a:ea typeface="Consolas" charset="0"/>
                <a:cs typeface="Consolas" charset="0"/>
                <a:sym typeface="Consolas"/>
              </a:rPr>
              <a:t>fs.ReadByte</a:t>
            </a:r>
            <a:r>
              <a:rPr lang="en-US"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 </a:t>
            </a:r>
            <a:r>
              <a:rPr lang="en-US" sz="1600" b="1" dirty="0" smtClean="0">
                <a:solidFill>
                  <a:schemeClr val="accent2">
                    <a:lumMod val="50000"/>
                  </a:schemeClr>
                </a:solidFill>
                <a:latin typeface="Consolas" charset="0"/>
                <a:ea typeface="Consolas" charset="0"/>
                <a:cs typeface="Consolas" charset="0"/>
                <a:sym typeface="Consolas"/>
              </a:rPr>
              <a:t>finally</a:t>
            </a:r>
            <a:endParaRPr lang="en-US" sz="1600" b="1"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 In finally block clearing code is situated, guaranteeing</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 closure of the file independently from the occurrence of the </a:t>
            </a:r>
            <a:r>
              <a:rPr lang="en-US" sz="1600" dirty="0" smtClean="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       // exception (for </a:t>
            </a:r>
            <a:r>
              <a:rPr lang="en-US" sz="1600" dirty="0">
                <a:solidFill>
                  <a:schemeClr val="accent2">
                    <a:lumMod val="50000"/>
                  </a:schemeClr>
                </a:solidFill>
                <a:latin typeface="Consolas" charset="0"/>
                <a:ea typeface="Consolas" charset="0"/>
                <a:cs typeface="Consolas" charset="0"/>
                <a:sym typeface="Consolas"/>
              </a:rPr>
              <a:t>example if the first byte is 0) or not.</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if </a:t>
            </a:r>
            <a:r>
              <a:rPr lang="en-US" sz="1600" dirty="0">
                <a:solidFill>
                  <a:schemeClr val="accent2">
                    <a:lumMod val="50000"/>
                  </a:schemeClr>
                </a:solidFill>
                <a:latin typeface="Consolas" charset="0"/>
                <a:ea typeface="Consolas" charset="0"/>
                <a:cs typeface="Consolas" charset="0"/>
                <a:sym typeface="Consolas"/>
              </a:rPr>
              <a:t>(fs != null) </a:t>
            </a:r>
            <a:r>
              <a:rPr lang="en-US" sz="1600" dirty="0" err="1">
                <a:solidFill>
                  <a:schemeClr val="accent2">
                    <a:lumMod val="50000"/>
                  </a:schemeClr>
                </a:solidFill>
                <a:latin typeface="Consolas" charset="0"/>
                <a:ea typeface="Consolas" charset="0"/>
                <a:cs typeface="Consolas" charset="0"/>
                <a:sym typeface="Consolas"/>
              </a:rPr>
              <a:t>fs.Dispose</a:t>
            </a:r>
            <a:r>
              <a:rPr lang="en-US"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smtClean="0">
                <a:solidFill>
                  <a:schemeClr val="accent2">
                    <a:lumMod val="50000"/>
                  </a:schemeClr>
                </a:solidFill>
                <a:latin typeface="Consolas" charset="0"/>
                <a:ea typeface="Consolas" charset="0"/>
                <a:cs typeface="Consolas" charset="0"/>
                <a:sym typeface="Consolas"/>
              </a:rPr>
              <a:t>}</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smtClean="0">
                <a:solidFill>
                  <a:schemeClr val="accent2">
                    <a:lumMod val="50000"/>
                  </a:schemeClr>
                </a:solidFill>
                <a:latin typeface="Consolas" charset="0"/>
                <a:ea typeface="Consolas" charset="0"/>
                <a:cs typeface="Consolas" charset="0"/>
                <a:sym typeface="Consolas"/>
              </a:rPr>
              <a:t>}</a:t>
            </a:r>
            <a:endParaRPr lang="en-US" sz="1600" dirty="0">
              <a:solidFill>
                <a:schemeClr val="accent2">
                  <a:lumMod val="50000"/>
                </a:schemeClr>
              </a:solidFill>
              <a:latin typeface="Consolas" charset="0"/>
              <a:ea typeface="Consolas" charset="0"/>
              <a:cs typeface="Consolas" charset="0"/>
              <a:sym typeface="Consolas"/>
            </a:endParaRPr>
          </a:p>
        </p:txBody>
      </p:sp>
    </p:spTree>
    <p:extLst>
      <p:ext uri="{BB962C8B-B14F-4D97-AF65-F5344CB8AC3E}">
        <p14:creationId xmlns:p14="http://schemas.microsoft.com/office/powerpoint/2010/main" val="409035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a:t>
            </a:r>
            <a:r>
              <a:rPr lang="en-US" dirty="0" smtClean="0"/>
              <a:t>Practices</a:t>
            </a:r>
            <a:endParaRPr lang="en-US" dirty="0"/>
          </a:p>
        </p:txBody>
      </p:sp>
      <p:sp>
        <p:nvSpPr>
          <p:cNvPr id="4" name="Rectangle 3"/>
          <p:cNvSpPr/>
          <p:nvPr/>
        </p:nvSpPr>
        <p:spPr>
          <a:xfrm>
            <a:off x="266700" y="990600"/>
            <a:ext cx="8610600" cy="3416320"/>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a:t>
            </a:r>
            <a:r>
              <a:rPr lang="en-US" dirty="0" smtClean="0">
                <a:solidFill>
                  <a:schemeClr val="accent2">
                    <a:lumMod val="50000"/>
                  </a:schemeClr>
                </a:solidFill>
                <a:latin typeface="Calibri" charset="0"/>
                <a:ea typeface="Calibri" charset="0"/>
                <a:cs typeface="Calibri" charset="0"/>
              </a:rPr>
              <a:t>he </a:t>
            </a:r>
            <a:r>
              <a:rPr lang="en-US" dirty="0">
                <a:solidFill>
                  <a:schemeClr val="accent2">
                    <a:lumMod val="50000"/>
                  </a:schemeClr>
                </a:solidFill>
                <a:latin typeface="Calibri" charset="0"/>
                <a:ea typeface="Calibri" charset="0"/>
                <a:cs typeface="Calibri" charset="0"/>
              </a:rPr>
              <a:t>C# language automatically emits try/finally blocks whenever you use the </a:t>
            </a:r>
            <a:r>
              <a:rPr lang="en-US" b="1" dirty="0">
                <a:solidFill>
                  <a:schemeClr val="accent2">
                    <a:lumMod val="50000"/>
                  </a:schemeClr>
                </a:solidFill>
                <a:latin typeface="Calibri" charset="0"/>
                <a:ea typeface="Calibri" charset="0"/>
                <a:cs typeface="Calibri" charset="0"/>
              </a:rPr>
              <a:t>lock</a:t>
            </a:r>
            <a:r>
              <a:rPr lang="en-US" dirty="0">
                <a:solidFill>
                  <a:schemeClr val="accent2">
                    <a:lumMod val="50000"/>
                  </a:schemeClr>
                </a:solidFill>
                <a:latin typeface="Calibri" charset="0"/>
                <a:ea typeface="Calibri" charset="0"/>
                <a:cs typeface="Calibri" charset="0"/>
              </a:rPr>
              <a:t>, </a:t>
            </a:r>
            <a:r>
              <a:rPr lang="en-US" b="1" dirty="0">
                <a:solidFill>
                  <a:schemeClr val="accent2">
                    <a:lumMod val="50000"/>
                  </a:schemeClr>
                </a:solidFill>
                <a:latin typeface="Calibri" charset="0"/>
                <a:ea typeface="Calibri" charset="0"/>
                <a:cs typeface="Calibri" charset="0"/>
              </a:rPr>
              <a:t>using</a:t>
            </a:r>
            <a:r>
              <a:rPr lang="en-US" dirty="0">
                <a:solidFill>
                  <a:schemeClr val="accent2">
                    <a:lumMod val="50000"/>
                  </a:schemeClr>
                </a:solidFill>
                <a:latin typeface="Calibri" charset="0"/>
                <a:ea typeface="Calibri" charset="0"/>
                <a:cs typeface="Calibri" charset="0"/>
              </a:rPr>
              <a:t>, and </a:t>
            </a:r>
            <a:r>
              <a:rPr lang="en-US" b="1" dirty="0" err="1">
                <a:solidFill>
                  <a:schemeClr val="accent2">
                    <a:lumMod val="50000"/>
                  </a:schemeClr>
                </a:solidFill>
                <a:latin typeface="Calibri" charset="0"/>
                <a:ea typeface="Calibri" charset="0"/>
                <a:cs typeface="Calibri" charset="0"/>
              </a:rPr>
              <a:t>foreach</a:t>
            </a:r>
            <a:r>
              <a:rPr lang="en-US" dirty="0">
                <a:solidFill>
                  <a:schemeClr val="accent2">
                    <a:lumMod val="50000"/>
                  </a:schemeClr>
                </a:solidFill>
                <a:latin typeface="Calibri" charset="0"/>
                <a:ea typeface="Calibri" charset="0"/>
                <a:cs typeface="Calibri" charset="0"/>
              </a:rPr>
              <a:t> statements. The C# compiler also emits try/finally blocks whenever you override a class’s destructor (the </a:t>
            </a:r>
            <a:r>
              <a:rPr lang="en-US" b="1" dirty="0">
                <a:solidFill>
                  <a:schemeClr val="accent2">
                    <a:lumMod val="50000"/>
                  </a:schemeClr>
                </a:solidFill>
                <a:latin typeface="Calibri" charset="0"/>
                <a:ea typeface="Calibri" charset="0"/>
                <a:cs typeface="Calibri" charset="0"/>
              </a:rPr>
              <a:t>Finalize</a:t>
            </a:r>
            <a:r>
              <a:rPr lang="en-US" dirty="0">
                <a:solidFill>
                  <a:schemeClr val="accent2">
                    <a:lumMod val="50000"/>
                  </a:schemeClr>
                </a:solidFill>
                <a:latin typeface="Calibri" charset="0"/>
                <a:ea typeface="Calibri" charset="0"/>
                <a:cs typeface="Calibri" charset="0"/>
              </a:rPr>
              <a:t> method</a:t>
            </a:r>
            <a:r>
              <a:rPr lang="en-US" dirty="0" smtClean="0">
                <a:solidFill>
                  <a:schemeClr val="accent2">
                    <a:lumMod val="50000"/>
                  </a:schemeClr>
                </a:solidFill>
                <a:latin typeface="Calibri" charset="0"/>
                <a:ea typeface="Calibri" charset="0"/>
                <a:cs typeface="Calibri" charset="0"/>
              </a:rPr>
              <a:t>). When </a:t>
            </a:r>
            <a:r>
              <a:rPr lang="en-US" dirty="0">
                <a:solidFill>
                  <a:schemeClr val="accent2">
                    <a:lumMod val="50000"/>
                  </a:schemeClr>
                </a:solidFill>
                <a:latin typeface="Calibri" charset="0"/>
                <a:ea typeface="Calibri" charset="0"/>
                <a:cs typeface="Calibri" charset="0"/>
              </a:rPr>
              <a:t>using these constructs, the compiler puts the code you’ve written inside the try block and automatically puts the cleanup code inside the finally block. </a:t>
            </a:r>
            <a:r>
              <a:rPr lang="en-US" dirty="0" err="1" smtClean="0">
                <a:solidFill>
                  <a:schemeClr val="accent2">
                    <a:lumMod val="50000"/>
                  </a:schemeClr>
                </a:solidFill>
                <a:latin typeface="Calibri" charset="0"/>
                <a:ea typeface="Calibri" charset="0"/>
                <a:cs typeface="Calibri" charset="0"/>
              </a:rPr>
              <a:t>Specically</a:t>
            </a:r>
            <a:r>
              <a:rPr lang="en-US" dirty="0">
                <a:solidFill>
                  <a:schemeClr val="accent2">
                    <a:lumMod val="50000"/>
                  </a:schemeClr>
                </a:solidFill>
                <a:latin typeface="Calibri" charset="0"/>
                <a:ea typeface="Calibri" charset="0"/>
                <a:cs typeface="Calibri" charset="0"/>
              </a:rPr>
              <a:t>: </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you use the lock statement, the lock is released inside a finally block. </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you use the using statement, the object has its Dispose method called inside a </a:t>
            </a:r>
          </a:p>
          <a:p>
            <a:pPr marL="285750" indent="-285750" algn="just">
              <a:buFont typeface="Arial" charset="0"/>
              <a:buChar char="•"/>
            </a:pPr>
            <a:r>
              <a:rPr lang="en-US" dirty="0">
                <a:solidFill>
                  <a:schemeClr val="accent2">
                    <a:lumMod val="50000"/>
                  </a:schemeClr>
                </a:solidFill>
                <a:latin typeface="Calibri" charset="0"/>
                <a:ea typeface="Calibri" charset="0"/>
                <a:cs typeface="Calibri" charset="0"/>
              </a:rPr>
              <a:t>finally block. </a:t>
            </a:r>
            <a:endParaRPr lang="en-US" dirty="0" smtClean="0">
              <a:solidFill>
                <a:schemeClr val="accent2">
                  <a:lumMod val="50000"/>
                </a:schemeClr>
              </a:solidFill>
              <a:latin typeface="Calibri" charset="0"/>
              <a:ea typeface="Calibri" charset="0"/>
              <a:cs typeface="Calibri" charset="0"/>
            </a:endParaRP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you use the </a:t>
            </a:r>
            <a:r>
              <a:rPr lang="en-US" dirty="0" err="1">
                <a:solidFill>
                  <a:schemeClr val="accent2">
                    <a:lumMod val="50000"/>
                  </a:schemeClr>
                </a:solidFill>
                <a:latin typeface="Calibri" charset="0"/>
                <a:ea typeface="Calibri" charset="0"/>
                <a:cs typeface="Calibri" charset="0"/>
              </a:rPr>
              <a:t>foreach</a:t>
            </a:r>
            <a:r>
              <a:rPr lang="en-US" dirty="0">
                <a:solidFill>
                  <a:schemeClr val="accent2">
                    <a:lumMod val="50000"/>
                  </a:schemeClr>
                </a:solidFill>
                <a:latin typeface="Calibri" charset="0"/>
                <a:ea typeface="Calibri" charset="0"/>
                <a:cs typeface="Calibri" charset="0"/>
              </a:rPr>
              <a:t> statement, the </a:t>
            </a:r>
            <a:r>
              <a:rPr lang="en-US" dirty="0" err="1">
                <a:solidFill>
                  <a:schemeClr val="accent2">
                    <a:lumMod val="50000"/>
                  </a:schemeClr>
                </a:solidFill>
                <a:latin typeface="Calibri" charset="0"/>
                <a:ea typeface="Calibri" charset="0"/>
                <a:cs typeface="Calibri" charset="0"/>
              </a:rPr>
              <a:t>IEnumerator</a:t>
            </a:r>
            <a:r>
              <a:rPr lang="en-US" dirty="0">
                <a:solidFill>
                  <a:schemeClr val="accent2">
                    <a:lumMod val="50000"/>
                  </a:schemeClr>
                </a:solidFill>
                <a:latin typeface="Calibri" charset="0"/>
                <a:ea typeface="Calibri" charset="0"/>
                <a:cs typeface="Calibri" charset="0"/>
              </a:rPr>
              <a:t> object has its Dispose method </a:t>
            </a:r>
          </a:p>
          <a:p>
            <a:pPr marL="285750" indent="-285750" algn="just">
              <a:buFont typeface="Arial" charset="0"/>
              <a:buChar char="•"/>
            </a:pPr>
            <a:r>
              <a:rPr lang="en-US" dirty="0">
                <a:solidFill>
                  <a:schemeClr val="accent2">
                    <a:lumMod val="50000"/>
                  </a:schemeClr>
                </a:solidFill>
                <a:latin typeface="Calibri" charset="0"/>
                <a:ea typeface="Calibri" charset="0"/>
                <a:cs typeface="Calibri" charset="0"/>
              </a:rPr>
              <a:t>called inside a finally block. </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you de ne a destructor method, the base class’s Finalize method is called inside a </a:t>
            </a:r>
          </a:p>
          <a:p>
            <a:pPr marL="285750" indent="-285750" algn="just">
              <a:buFont typeface="Arial" charset="0"/>
              <a:buChar char="•"/>
            </a:pPr>
            <a:r>
              <a:rPr lang="en-US" dirty="0">
                <a:solidFill>
                  <a:schemeClr val="accent2">
                    <a:lumMod val="50000"/>
                  </a:schemeClr>
                </a:solidFill>
                <a:latin typeface="Calibri" charset="0"/>
                <a:ea typeface="Calibri" charset="0"/>
                <a:cs typeface="Calibri" charset="0"/>
              </a:rPr>
              <a:t>finally block. </a:t>
            </a:r>
            <a:endParaRPr lang="en-US" dirty="0">
              <a:solidFill>
                <a:schemeClr val="accent2">
                  <a:lumMod val="50000"/>
                </a:schemeClr>
              </a:solidFill>
              <a:effectLst/>
              <a:latin typeface="Calibri" charset="0"/>
              <a:ea typeface="Calibri" charset="0"/>
              <a:cs typeface="Calibri" charset="0"/>
            </a:endParaRPr>
          </a:p>
        </p:txBody>
      </p:sp>
    </p:spTree>
    <p:extLst>
      <p:ext uri="{BB962C8B-B14F-4D97-AF65-F5344CB8AC3E}">
        <p14:creationId xmlns:p14="http://schemas.microsoft.com/office/powerpoint/2010/main" val="355317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a:t>
            </a:r>
            <a:r>
              <a:rPr lang="en-US" dirty="0" smtClean="0"/>
              <a:t>Practices</a:t>
            </a:r>
            <a:endParaRPr lang="en-US" dirty="0"/>
          </a:p>
        </p:txBody>
      </p:sp>
      <p:sp>
        <p:nvSpPr>
          <p:cNvPr id="3" name="Rectangle 2"/>
          <p:cNvSpPr/>
          <p:nvPr/>
        </p:nvSpPr>
        <p:spPr>
          <a:xfrm>
            <a:off x="266700" y="1066800"/>
            <a:ext cx="8610600" cy="206210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private void </a:t>
            </a:r>
            <a:r>
              <a:rPr lang="en-US" sz="1600" dirty="0" err="1">
                <a:solidFill>
                  <a:schemeClr val="accent2">
                    <a:lumMod val="50000"/>
                  </a:schemeClr>
                </a:solidFill>
                <a:latin typeface="Consolas" charset="0"/>
                <a:ea typeface="Consolas" charset="0"/>
                <a:cs typeface="Consolas" charset="0"/>
              </a:rPr>
              <a:t>SomeMethod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using</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fs = 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(@"C:\</a:t>
            </a:r>
            <a:r>
              <a:rPr lang="en-US" sz="1600" dirty="0" err="1">
                <a:solidFill>
                  <a:schemeClr val="accent2">
                    <a:lumMod val="50000"/>
                  </a:schemeClr>
                </a:solidFill>
                <a:latin typeface="Consolas" charset="0"/>
                <a:ea typeface="Consolas" charset="0"/>
                <a:cs typeface="Consolas" charset="0"/>
              </a:rPr>
              <a:t>Data.bin</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FileMode.Open</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Display 100 divided by the first byte in the file. </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(100 </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fs.ReadByte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effectLst/>
              <a:latin typeface="Consolas" charset="0"/>
              <a:ea typeface="Consolas" charset="0"/>
              <a:cs typeface="Consolas" charset="0"/>
            </a:endParaRPr>
          </a:p>
        </p:txBody>
      </p:sp>
    </p:spTree>
    <p:extLst>
      <p:ext uri="{BB962C8B-B14F-4D97-AF65-F5344CB8AC3E}">
        <p14:creationId xmlns:p14="http://schemas.microsoft.com/office/powerpoint/2010/main" val="173125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a:t>
            </a:r>
            <a:r>
              <a:rPr lang="en-US" dirty="0" smtClean="0"/>
              <a:t>Practices</a:t>
            </a:r>
            <a:endParaRPr lang="en-US" dirty="0"/>
          </a:p>
        </p:txBody>
      </p:sp>
      <p:sp>
        <p:nvSpPr>
          <p:cNvPr id="4" name="Rectangle 3"/>
          <p:cNvSpPr/>
          <p:nvPr/>
        </p:nvSpPr>
        <p:spPr>
          <a:xfrm>
            <a:off x="228600" y="838200"/>
            <a:ext cx="2330318" cy="369332"/>
          </a:xfrm>
          <a:prstGeom prst="rect">
            <a:avLst/>
          </a:prstGeom>
        </p:spPr>
        <p:txBody>
          <a:bodyPr wrap="none">
            <a:spAutoFit/>
          </a:bodyPr>
          <a:lstStyle/>
          <a:p>
            <a:r>
              <a:rPr lang="en-US" dirty="0">
                <a:solidFill>
                  <a:schemeClr val="accent2">
                    <a:lumMod val="50000"/>
                  </a:schemeClr>
                </a:solidFill>
                <a:latin typeface="Calibri" charset="0"/>
                <a:ea typeface="Calibri" charset="0"/>
                <a:cs typeface="Calibri" charset="0"/>
              </a:rPr>
              <a:t>Don’t Catch </a:t>
            </a:r>
            <a:r>
              <a:rPr lang="en-US" dirty="0" smtClean="0">
                <a:solidFill>
                  <a:schemeClr val="accent2">
                    <a:lumMod val="50000"/>
                  </a:schemeClr>
                </a:solidFill>
                <a:latin typeface="Calibri" charset="0"/>
                <a:ea typeface="Calibri" charset="0"/>
                <a:cs typeface="Calibri" charset="0"/>
              </a:rPr>
              <a:t>Everything</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241300" y="1466907"/>
            <a:ext cx="7848600" cy="2062103"/>
          </a:xfrm>
          <a:prstGeom prst="rect">
            <a:avLst/>
          </a:prstGeom>
        </p:spPr>
        <p:txBody>
          <a:bodyPr wrap="square">
            <a:spAutoFit/>
          </a:bodyPr>
          <a:lstStyle/>
          <a:p>
            <a:pPr lvl="0">
              <a:spcBef>
                <a:spcPts val="0"/>
              </a:spcBef>
              <a:spcAft>
                <a:spcPts val="0"/>
              </a:spcAft>
              <a:buSzPct val="25000"/>
            </a:pPr>
            <a:r>
              <a:rPr lang="ru-RU" sz="1600" dirty="0" err="1">
                <a:solidFill>
                  <a:schemeClr val="accent2">
                    <a:lumMod val="50000"/>
                  </a:schemeClr>
                </a:solidFill>
                <a:latin typeface="Consolas" charset="0"/>
                <a:ea typeface="Consolas" charset="0"/>
                <a:cs typeface="Consolas" charset="0"/>
                <a:sym typeface="Consolas"/>
              </a:rPr>
              <a:t>try</a:t>
            </a: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a:t>
            </a:r>
          </a:p>
          <a:p>
            <a:r>
              <a:rPr lang="ru-RU" sz="1600" dirty="0">
                <a:solidFill>
                  <a:schemeClr val="accent2">
                    <a:lumMod val="50000"/>
                  </a:schemeClr>
                </a:solidFill>
                <a:latin typeface="Consolas" charset="0"/>
                <a:ea typeface="Consolas" charset="0"/>
                <a:cs typeface="Consolas" charset="0"/>
                <a:sym typeface="Consolas"/>
              </a:rPr>
              <a:t>     </a:t>
            </a:r>
            <a:r>
              <a:rPr lang="ru-RU" sz="1600" dirty="0">
                <a:solidFill>
                  <a:schemeClr val="accent2">
                    <a:lumMod val="50000"/>
                  </a:schemeClr>
                </a:solidFill>
                <a:latin typeface="Consolas" charset="0"/>
                <a:ea typeface="Consolas" charset="0"/>
                <a:cs typeface="Consolas" charset="0"/>
                <a:sym typeface="Arial"/>
              </a:rPr>
              <a:t>// </a:t>
            </a:r>
            <a:r>
              <a:rPr lang="en-US" sz="1600" dirty="0">
                <a:solidFill>
                  <a:schemeClr val="accent2">
                    <a:lumMod val="50000"/>
                  </a:schemeClr>
                </a:solidFill>
                <a:latin typeface="Consolas" charset="0"/>
                <a:ea typeface="Consolas" charset="0"/>
                <a:cs typeface="Consolas" charset="0"/>
              </a:rPr>
              <a:t>try to execute code that the programmer knows might fail... </a:t>
            </a:r>
          </a:p>
          <a:p>
            <a:pPr lvl="0">
              <a:spcBef>
                <a:spcPts val="0"/>
              </a:spcBef>
              <a:spcAft>
                <a:spcPts val="0"/>
              </a:spcAft>
              <a:buSzPct val="25000"/>
            </a:pPr>
            <a:r>
              <a:rPr lang="ru-RU" sz="1600" dirty="0" smtClean="0">
                <a:solidFill>
                  <a:schemeClr val="accent2">
                    <a:lumMod val="50000"/>
                  </a:schemeClr>
                </a:solidFill>
                <a:latin typeface="Consolas" charset="0"/>
                <a:ea typeface="Consolas" charset="0"/>
                <a:cs typeface="Consolas" charset="0"/>
                <a:sym typeface="Consolas"/>
              </a:rPr>
              <a:t>}</a:t>
            </a:r>
            <a:endParaRPr lang="ru-RU"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ru-RU" sz="1600" dirty="0" err="1">
                <a:solidFill>
                  <a:schemeClr val="accent2">
                    <a:lumMod val="50000"/>
                  </a:schemeClr>
                </a:solidFill>
                <a:latin typeface="Consolas" charset="0"/>
                <a:ea typeface="Consolas" charset="0"/>
                <a:cs typeface="Consolas" charset="0"/>
                <a:sym typeface="Consolas"/>
              </a:rPr>
              <a:t>catch</a:t>
            </a:r>
            <a:r>
              <a:rPr lang="ru-RU" sz="1600"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Exception</a:t>
            </a:r>
            <a:r>
              <a:rPr lang="ru-RU" sz="1600" dirty="0" smtClean="0">
                <a:solidFill>
                  <a:schemeClr val="accent2">
                    <a:lumMod val="50000"/>
                  </a:schemeClr>
                </a:solidFill>
                <a:latin typeface="Consolas" charset="0"/>
                <a:ea typeface="Consolas" charset="0"/>
                <a:cs typeface="Consolas" charset="0"/>
                <a:sym typeface="Consolas"/>
              </a:rPr>
              <a:t>)</a:t>
            </a:r>
            <a:r>
              <a:rPr lang="en-US" sz="1600" dirty="0" smtClean="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smtClean="0">
                <a:solidFill>
                  <a:schemeClr val="accent2">
                    <a:lumMod val="50000"/>
                  </a:schemeClr>
                </a:solidFill>
                <a:latin typeface="Consolas" charset="0"/>
                <a:ea typeface="Consolas" charset="0"/>
                <a:cs typeface="Consolas" charset="0"/>
                <a:sym typeface="Consolas"/>
              </a:rPr>
              <a:t>{</a:t>
            </a:r>
            <a:endParaRPr lang="ru-RU" sz="1600" dirty="0">
              <a:solidFill>
                <a:schemeClr val="accent2">
                  <a:lumMod val="50000"/>
                </a:schemeClr>
              </a:solidFill>
              <a:latin typeface="Consolas" charset="0"/>
              <a:ea typeface="Consolas" charset="0"/>
              <a:cs typeface="Consolas" charset="0"/>
              <a:sym typeface="Consolas"/>
            </a:endParaRPr>
          </a:p>
          <a:p>
            <a:pPr>
              <a:spcBef>
                <a:spcPts val="0"/>
              </a:spcBef>
              <a:spcAft>
                <a:spcPts val="0"/>
              </a:spcAft>
              <a:buSzPct val="25000"/>
            </a:pPr>
            <a:r>
              <a:rPr lang="en-US" sz="1600" dirty="0" smtClean="0">
                <a:solidFill>
                  <a:schemeClr val="accent2">
                    <a:lumMod val="50000"/>
                  </a:schemeClr>
                </a:solidFill>
                <a:latin typeface="Consolas" charset="0"/>
                <a:ea typeface="Consolas" charset="0"/>
                <a:cs typeface="Consolas" charset="0"/>
                <a:sym typeface="Consolas"/>
              </a:rPr>
              <a:t>     </a:t>
            </a:r>
            <a:r>
              <a:rPr lang="ru-RU" sz="1600" dirty="0" smtClean="0">
                <a:solidFill>
                  <a:schemeClr val="accent2">
                    <a:lumMod val="50000"/>
                  </a:schemeClr>
                </a:solidFill>
                <a:latin typeface="Consolas" charset="0"/>
                <a:ea typeface="Consolas" charset="0"/>
                <a:cs typeface="Consolas" charset="0"/>
                <a:sym typeface="Consolas"/>
              </a:rPr>
              <a:t>//</a:t>
            </a:r>
            <a:r>
              <a:rPr lang="ru-RU" sz="1600" dirty="0" smtClean="0">
                <a:solidFill>
                  <a:schemeClr val="accent2">
                    <a:lumMod val="50000"/>
                  </a:schemeClr>
                </a:solidFill>
                <a:latin typeface="Consolas" charset="0"/>
                <a:ea typeface="Consolas" charset="0"/>
                <a:cs typeface="Consolas" charset="0"/>
                <a:sym typeface="Arial"/>
              </a:rPr>
              <a:t> </a:t>
            </a:r>
            <a:r>
              <a:rPr lang="ru-RU" sz="1600" dirty="0" err="1">
                <a:solidFill>
                  <a:schemeClr val="accent2">
                    <a:lumMod val="50000"/>
                  </a:schemeClr>
                </a:solidFill>
                <a:latin typeface="Consolas" charset="0"/>
                <a:ea typeface="Consolas" charset="0"/>
                <a:cs typeface="Consolas" charset="0"/>
              </a:rPr>
              <a:t>re</a:t>
            </a:r>
            <a:r>
              <a:rPr lang="en-US" sz="1600" dirty="0">
                <a:solidFill>
                  <a:schemeClr val="accent2">
                    <a:lumMod val="50000"/>
                  </a:schemeClr>
                </a:solidFill>
                <a:latin typeface="Consolas" charset="0"/>
                <a:ea typeface="Consolas" charset="0"/>
                <a:cs typeface="Consolas" charset="0"/>
              </a:rPr>
              <a:t>throw</a:t>
            </a:r>
            <a:r>
              <a:rPr lang="ru-RU" sz="1600" dirty="0" smtClean="0">
                <a:solidFill>
                  <a:schemeClr val="accent2">
                    <a:lumMod val="50000"/>
                  </a:schemeClr>
                </a:solidFill>
                <a:latin typeface="Consolas" charset="0"/>
                <a:ea typeface="Consolas" charset="0"/>
                <a:cs typeface="Consolas" charset="0"/>
                <a:sym typeface="Arial"/>
              </a:rPr>
              <a:t>!</a:t>
            </a:r>
            <a:endParaRPr lang="ru-RU"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a:t>
            </a:r>
          </a:p>
        </p:txBody>
      </p:sp>
    </p:spTree>
    <p:extLst>
      <p:ext uri="{BB962C8B-B14F-4D97-AF65-F5344CB8AC3E}">
        <p14:creationId xmlns:p14="http://schemas.microsoft.com/office/powerpoint/2010/main" val="1477325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Practices</a:t>
            </a:r>
          </a:p>
        </p:txBody>
      </p:sp>
      <p:sp>
        <p:nvSpPr>
          <p:cNvPr id="3" name="Rectangle 2"/>
          <p:cNvSpPr/>
          <p:nvPr/>
        </p:nvSpPr>
        <p:spPr>
          <a:xfrm>
            <a:off x="152400" y="1676400"/>
            <a:ext cx="8610600" cy="4278094"/>
          </a:xfrm>
          <a:prstGeom prst="rect">
            <a:avLst/>
          </a:prstGeom>
        </p:spPr>
        <p:txBody>
          <a:bodyPr wrap="square">
            <a:spAutoFit/>
          </a:bodyPr>
          <a:lstStyle/>
          <a:p>
            <a:pPr lvl="0">
              <a:spcBef>
                <a:spcPts val="0"/>
              </a:spcBef>
              <a:spcAft>
                <a:spcPts val="0"/>
              </a:spcAft>
              <a:buSzPct val="25000"/>
            </a:pPr>
            <a:r>
              <a:rPr lang="ru-RU" sz="1600" dirty="0" err="1">
                <a:solidFill>
                  <a:schemeClr val="accent2">
                    <a:lumMod val="50000"/>
                  </a:schemeClr>
                </a:solidFill>
                <a:latin typeface="Consolas"/>
                <a:ea typeface="Consolas"/>
                <a:cs typeface="Consolas"/>
                <a:sym typeface="Consolas"/>
              </a:rPr>
              <a:t>public</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String</a:t>
            </a:r>
            <a:r>
              <a:rPr lang="ru-RU" sz="1600" dirty="0">
                <a:solidFill>
                  <a:schemeClr val="accent2">
                    <a:lumMod val="50000"/>
                  </a:schemeClr>
                </a:solidFill>
                <a:latin typeface="Consolas"/>
                <a:ea typeface="Consolas"/>
                <a:cs typeface="Consolas"/>
                <a:sym typeface="Consolas"/>
              </a:rPr>
              <a:t> </a:t>
            </a:r>
            <a:r>
              <a:rPr lang="ru-RU" sz="1600" dirty="0" err="1" smtClean="0">
                <a:solidFill>
                  <a:schemeClr val="accent2">
                    <a:lumMod val="50000"/>
                  </a:schemeClr>
                </a:solidFill>
                <a:latin typeface="Consolas"/>
                <a:ea typeface="Consolas"/>
                <a:cs typeface="Consolas"/>
                <a:sym typeface="Consolas"/>
              </a:rPr>
              <a:t>CalculateSpreadsheetCell</a:t>
            </a:r>
            <a:r>
              <a:rPr lang="ru-RU" sz="1600" dirty="0" smtClean="0">
                <a:solidFill>
                  <a:schemeClr val="accent2">
                    <a:lumMod val="50000"/>
                  </a:schemeClr>
                </a:solidFill>
                <a:latin typeface="Consolas"/>
                <a:ea typeface="Consolas"/>
                <a:cs typeface="Consolas"/>
                <a:sym typeface="Consolas"/>
              </a:rPr>
              <a:t>(</a:t>
            </a:r>
            <a:r>
              <a:rPr lang="en-US" sz="1600" dirty="0" err="1" smtClean="0">
                <a:solidFill>
                  <a:schemeClr val="accent2">
                    <a:lumMod val="50000"/>
                  </a:schemeClr>
                </a:solidFill>
                <a:latin typeface="Consolas"/>
                <a:ea typeface="Consolas"/>
                <a:cs typeface="Consolas"/>
                <a:sym typeface="Consolas"/>
              </a:rPr>
              <a:t>int</a:t>
            </a:r>
            <a:r>
              <a:rPr lang="ru-RU" sz="1600" dirty="0" smtClean="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row</a:t>
            </a:r>
            <a:r>
              <a:rPr lang="ru-RU" sz="1600" dirty="0" smtClean="0">
                <a:solidFill>
                  <a:schemeClr val="accent2">
                    <a:lumMod val="50000"/>
                  </a:schemeClr>
                </a:solidFill>
                <a:latin typeface="Consolas"/>
                <a:ea typeface="Consolas"/>
                <a:cs typeface="Consolas"/>
                <a:sym typeface="Consolas"/>
              </a:rPr>
              <a:t>,</a:t>
            </a:r>
            <a:r>
              <a:rPr lang="en-US" sz="1600" dirty="0" smtClean="0">
                <a:solidFill>
                  <a:schemeClr val="accent2">
                    <a:lumMod val="50000"/>
                  </a:schemeClr>
                </a:solidFill>
                <a:latin typeface="Consolas"/>
                <a:ea typeface="Consolas"/>
                <a:cs typeface="Consolas"/>
                <a:sym typeface="Consolas"/>
              </a:rPr>
              <a:t> </a:t>
            </a:r>
            <a:r>
              <a:rPr lang="en-US" sz="1600" dirty="0" err="1" smtClean="0">
                <a:solidFill>
                  <a:schemeClr val="accent2">
                    <a:lumMod val="50000"/>
                  </a:schemeClr>
                </a:solidFill>
                <a:latin typeface="Consolas"/>
                <a:ea typeface="Consolas"/>
                <a:cs typeface="Consolas"/>
                <a:sym typeface="Consolas"/>
              </a:rPr>
              <a:t>int</a:t>
            </a:r>
            <a:r>
              <a:rPr lang="ru-RU" sz="1600" dirty="0" smtClean="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column</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en-US" sz="1600" dirty="0" err="1" smtClean="0">
                <a:solidFill>
                  <a:schemeClr val="accent2">
                    <a:lumMod val="50000"/>
                  </a:schemeClr>
                </a:solidFill>
                <a:latin typeface="Consolas"/>
                <a:ea typeface="Consolas"/>
                <a:cs typeface="Consolas"/>
                <a:sym typeface="Consolas"/>
              </a:rPr>
              <a:t>s</a:t>
            </a:r>
            <a:r>
              <a:rPr lang="ru-RU" sz="1600" dirty="0" err="1" smtClean="0">
                <a:solidFill>
                  <a:schemeClr val="accent2">
                    <a:lumMod val="50000"/>
                  </a:schemeClr>
                </a:solidFill>
                <a:latin typeface="Consolas"/>
                <a:ea typeface="Consolas"/>
                <a:cs typeface="Consolas"/>
                <a:sym typeface="Consolas"/>
              </a:rPr>
              <a:t>tring</a:t>
            </a:r>
            <a:r>
              <a:rPr lang="ru-RU" sz="1600" dirty="0" smtClean="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result</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try</a:t>
            </a:r>
            <a:endParaRPr lang="ru-RU" sz="16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result</a:t>
            </a:r>
            <a:r>
              <a:rPr lang="ru-RU" sz="1600" dirty="0">
                <a:solidFill>
                  <a:schemeClr val="accent2">
                    <a:lumMod val="50000"/>
                  </a:schemeClr>
                </a:solidFill>
                <a:latin typeface="Consolas"/>
                <a:ea typeface="Consolas"/>
                <a:cs typeface="Consolas"/>
                <a:sym typeface="Consolas"/>
              </a:rPr>
              <a:t> = /* </a:t>
            </a:r>
            <a:r>
              <a:rPr lang="ru-RU" sz="1600" dirty="0" err="1">
                <a:solidFill>
                  <a:schemeClr val="accent2">
                    <a:lumMod val="50000"/>
                  </a:schemeClr>
                </a:solidFill>
                <a:latin typeface="Consolas"/>
                <a:ea typeface="Consolas"/>
                <a:cs typeface="Consolas"/>
                <a:sym typeface="Consolas"/>
              </a:rPr>
              <a:t>Code</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for</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calculating</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the</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value</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of</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a</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spreadsheet</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cell</a:t>
            </a: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catch</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DivideByZeroException</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result</a:t>
            </a:r>
            <a:r>
              <a:rPr lang="ru-RU" sz="1600" dirty="0">
                <a:solidFill>
                  <a:schemeClr val="accent2">
                    <a:lumMod val="50000"/>
                  </a:schemeClr>
                </a:solidFill>
                <a:latin typeface="Consolas"/>
                <a:ea typeface="Consolas"/>
                <a:cs typeface="Consolas"/>
                <a:sym typeface="Consolas"/>
              </a:rPr>
              <a:t> = "</a:t>
            </a:r>
            <a:r>
              <a:rPr lang="ru-RU" sz="1600" dirty="0" err="1">
                <a:solidFill>
                  <a:schemeClr val="accent2">
                    <a:lumMod val="50000"/>
                  </a:schemeClr>
                </a:solidFill>
                <a:latin typeface="Consolas"/>
                <a:ea typeface="Consolas"/>
                <a:cs typeface="Consolas"/>
                <a:sym typeface="Consolas"/>
              </a:rPr>
              <a:t>Can't</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show</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value</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Divide</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by</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zero</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catch</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OverflowException</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result</a:t>
            </a:r>
            <a:r>
              <a:rPr lang="ru-RU" sz="1600" dirty="0">
                <a:solidFill>
                  <a:schemeClr val="accent2">
                    <a:lumMod val="50000"/>
                  </a:schemeClr>
                </a:solidFill>
                <a:latin typeface="Consolas"/>
                <a:ea typeface="Consolas"/>
                <a:cs typeface="Consolas"/>
                <a:sym typeface="Consolas"/>
              </a:rPr>
              <a:t> = "</a:t>
            </a:r>
            <a:r>
              <a:rPr lang="ru-RU" sz="1600" dirty="0" err="1">
                <a:solidFill>
                  <a:schemeClr val="accent2">
                    <a:lumMod val="50000"/>
                  </a:schemeClr>
                </a:solidFill>
                <a:latin typeface="Consolas"/>
                <a:ea typeface="Consolas"/>
                <a:cs typeface="Consolas"/>
                <a:sym typeface="Consolas"/>
              </a:rPr>
              <a:t>Can't</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show</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value</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Too</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big</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return</a:t>
            </a:r>
            <a:r>
              <a:rPr lang="ru-RU" sz="1600" dirty="0">
                <a:solidFill>
                  <a:schemeClr val="accent2">
                    <a:lumMod val="50000"/>
                  </a:schemeClr>
                </a:solidFill>
                <a:latin typeface="Consolas"/>
                <a:ea typeface="Consolas"/>
                <a:cs typeface="Consolas"/>
                <a:sym typeface="Consolas"/>
              </a:rPr>
              <a:t> </a:t>
            </a:r>
            <a:r>
              <a:rPr lang="ru-RU" sz="1600" dirty="0" err="1">
                <a:solidFill>
                  <a:schemeClr val="accent2">
                    <a:lumMod val="50000"/>
                  </a:schemeClr>
                </a:solidFill>
                <a:latin typeface="Consolas"/>
                <a:ea typeface="Consolas"/>
                <a:cs typeface="Consolas"/>
                <a:sym typeface="Consolas"/>
              </a:rPr>
              <a:t>result</a:t>
            </a:r>
            <a:r>
              <a:rPr lang="ru-RU" sz="16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600" dirty="0">
                <a:solidFill>
                  <a:schemeClr val="accent2">
                    <a:lumMod val="50000"/>
                  </a:schemeClr>
                </a:solidFill>
                <a:latin typeface="Consolas"/>
                <a:ea typeface="Consolas"/>
                <a:cs typeface="Consolas"/>
                <a:sym typeface="Consolas"/>
              </a:rPr>
              <a:t>}</a:t>
            </a:r>
          </a:p>
        </p:txBody>
      </p:sp>
      <p:sp>
        <p:nvSpPr>
          <p:cNvPr id="4" name="Rectangle 3"/>
          <p:cNvSpPr/>
          <p:nvPr/>
        </p:nvSpPr>
        <p:spPr>
          <a:xfrm>
            <a:off x="228600" y="838200"/>
            <a:ext cx="4029436" cy="369332"/>
          </a:xfrm>
          <a:prstGeom prst="rect">
            <a:avLst/>
          </a:prstGeom>
        </p:spPr>
        <p:txBody>
          <a:bodyPr wrap="none">
            <a:spAutoFit/>
          </a:bodyPr>
          <a:lstStyle/>
          <a:p>
            <a:r>
              <a:rPr lang="en-US">
                <a:solidFill>
                  <a:schemeClr val="accent2">
                    <a:lumMod val="50000"/>
                  </a:schemeClr>
                </a:solidFill>
                <a:latin typeface="Calibri" charset="0"/>
                <a:ea typeface="Calibri" charset="0"/>
                <a:cs typeface="Calibri" charset="0"/>
              </a:rPr>
              <a:t>Recovering Gracefully from an Exception </a:t>
            </a:r>
            <a:endParaRPr lang="en-US" dirty="0">
              <a:solidFill>
                <a:schemeClr val="accent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632428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Practices</a:t>
            </a:r>
          </a:p>
        </p:txBody>
      </p:sp>
      <p:sp>
        <p:nvSpPr>
          <p:cNvPr id="3" name="Rectangle 2"/>
          <p:cNvSpPr/>
          <p:nvPr/>
        </p:nvSpPr>
        <p:spPr>
          <a:xfrm>
            <a:off x="152400" y="1484531"/>
            <a:ext cx="8610600" cy="5047536"/>
          </a:xfrm>
          <a:prstGeom prst="rect">
            <a:avLst/>
          </a:prstGeom>
        </p:spPr>
        <p:txBody>
          <a:bodyPr wrap="square">
            <a:spAutoFit/>
          </a:bodyPr>
          <a:lstStyle/>
          <a:p>
            <a:pPr lvl="0">
              <a:spcBef>
                <a:spcPts val="0"/>
              </a:spcBef>
              <a:spcAft>
                <a:spcPts val="0"/>
              </a:spcAft>
              <a:buSzPct val="25000"/>
            </a:pPr>
            <a:r>
              <a:rPr lang="ru-RU" sz="1400" dirty="0" err="1">
                <a:solidFill>
                  <a:schemeClr val="accent2">
                    <a:lumMod val="50000"/>
                  </a:schemeClr>
                </a:solidFill>
                <a:latin typeface="Consolas"/>
                <a:ea typeface="Consolas"/>
                <a:cs typeface="Consolas"/>
                <a:sym typeface="Consolas"/>
              </a:rPr>
              <a:t>public</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void</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SerializeObjectGraph</a:t>
            </a:r>
            <a:r>
              <a:rPr lang="ru-RU" sz="1400" dirty="0">
                <a:solidFill>
                  <a:schemeClr val="accent2">
                    <a:lumMod val="50000"/>
                  </a:schemeClr>
                </a:solidFill>
                <a:latin typeface="Consolas"/>
                <a:ea typeface="Consolas"/>
                <a:cs typeface="Consolas"/>
                <a:sym typeface="Consolas"/>
              </a:rPr>
              <a:t>(</a:t>
            </a:r>
            <a:r>
              <a:rPr lang="ru-RU" sz="1400" dirty="0" err="1">
                <a:solidFill>
                  <a:schemeClr val="accent2">
                    <a:lumMod val="50000"/>
                  </a:schemeClr>
                </a:solidFill>
                <a:latin typeface="Consolas"/>
                <a:ea typeface="Consolas"/>
                <a:cs typeface="Consolas"/>
                <a:sym typeface="Consolas"/>
              </a:rPr>
              <a:t>FileStream</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fs</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IFormatter</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formatter</a:t>
            </a:r>
            <a:r>
              <a:rPr lang="ru-RU" sz="1400" dirty="0">
                <a:solidFill>
                  <a:schemeClr val="accent2">
                    <a:lumMod val="50000"/>
                  </a:schemeClr>
                </a:solidFill>
                <a:latin typeface="Consolas"/>
                <a:ea typeface="Consolas"/>
                <a:cs typeface="Consolas"/>
                <a:sym typeface="Consolas"/>
              </a:rPr>
              <a:t>, </a:t>
            </a:r>
            <a:r>
              <a:rPr lang="en-US" sz="1400" dirty="0" err="1" smtClean="0">
                <a:solidFill>
                  <a:schemeClr val="accent2">
                    <a:lumMod val="50000"/>
                  </a:schemeClr>
                </a:solidFill>
                <a:latin typeface="Consolas"/>
                <a:ea typeface="Consolas"/>
                <a:cs typeface="Consolas"/>
                <a:sym typeface="Consolas"/>
              </a:rPr>
              <a:t>o</a:t>
            </a:r>
            <a:r>
              <a:rPr lang="ru-RU" sz="1400" dirty="0" err="1" smtClean="0">
                <a:solidFill>
                  <a:schemeClr val="accent2">
                    <a:lumMod val="50000"/>
                  </a:schemeClr>
                </a:solidFill>
                <a:latin typeface="Consolas"/>
                <a:ea typeface="Consolas"/>
                <a:cs typeface="Consolas"/>
                <a:sym typeface="Consolas"/>
              </a:rPr>
              <a:t>bject</a:t>
            </a:r>
            <a:r>
              <a:rPr lang="ru-RU" sz="1400" dirty="0" smtClean="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rootObj</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Save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current</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position</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to</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file</a:t>
            </a:r>
            <a:endParaRPr lang="ru-RU" sz="14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en-US" sz="1400" dirty="0" smtClean="0">
                <a:solidFill>
                  <a:schemeClr val="accent2">
                    <a:lumMod val="50000"/>
                  </a:schemeClr>
                </a:solidFill>
                <a:latin typeface="Consolas"/>
                <a:ea typeface="Consolas"/>
                <a:cs typeface="Consolas"/>
                <a:sym typeface="Consolas"/>
              </a:rPr>
              <a:t>long</a:t>
            </a:r>
            <a:r>
              <a:rPr lang="ru-RU" sz="1400" dirty="0" smtClean="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beforeSerialization</a:t>
            </a: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fs.Position</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try</a:t>
            </a:r>
            <a:endParaRPr lang="ru-RU" sz="14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Try</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to</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serialize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an</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object</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graph</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and</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write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it</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to</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file</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formatter.Serialize</a:t>
            </a:r>
            <a:r>
              <a:rPr lang="ru-RU" sz="1400" dirty="0">
                <a:solidFill>
                  <a:schemeClr val="accent2">
                    <a:lumMod val="50000"/>
                  </a:schemeClr>
                </a:solidFill>
                <a:latin typeface="Consolas"/>
                <a:ea typeface="Consolas"/>
                <a:cs typeface="Consolas"/>
                <a:sym typeface="Consolas"/>
              </a:rPr>
              <a:t>(</a:t>
            </a:r>
            <a:r>
              <a:rPr lang="ru-RU" sz="1400" dirty="0" err="1">
                <a:solidFill>
                  <a:schemeClr val="accent2">
                    <a:lumMod val="50000"/>
                  </a:schemeClr>
                </a:solidFill>
                <a:latin typeface="Consolas"/>
                <a:ea typeface="Consolas"/>
                <a:cs typeface="Consolas"/>
                <a:sym typeface="Consolas"/>
              </a:rPr>
              <a:t>fs</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rootObj</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catch</a:t>
            </a:r>
            <a:endParaRPr lang="ru-RU" sz="1400" dirty="0">
              <a:solidFill>
                <a:schemeClr val="accent2">
                  <a:lumMod val="50000"/>
                </a:schemeClr>
              </a:solidFill>
              <a:latin typeface="Consolas"/>
              <a:ea typeface="Consolas"/>
              <a:cs typeface="Consolas"/>
              <a:sym typeface="Consolas"/>
            </a:endParaRP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Catching</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every</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single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exception</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With</a:t>
            </a:r>
            <a:r>
              <a:rPr lang="ru-RU" sz="1400" dirty="0">
                <a:solidFill>
                  <a:schemeClr val="accent2">
                    <a:lumMod val="50000"/>
                  </a:schemeClr>
                </a:solidFill>
                <a:latin typeface="Consolas"/>
                <a:ea typeface="Consolas"/>
                <a:cs typeface="Consolas"/>
                <a:sym typeface="Consolas"/>
              </a:rPr>
              <a:t> ANY </a:t>
            </a:r>
            <a:r>
              <a:rPr lang="ru-RU" sz="1400" dirty="0" err="1">
                <a:solidFill>
                  <a:schemeClr val="accent2">
                    <a:lumMod val="50000"/>
                  </a:schemeClr>
                </a:solidFill>
                <a:latin typeface="Consolas"/>
                <a:ea typeface="Consolas"/>
                <a:cs typeface="Consolas"/>
                <a:sym typeface="Consolas"/>
              </a:rPr>
              <a:t>deviation</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bring</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the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file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back</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to</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normal</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state</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fs.Position</a:t>
            </a: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beforeSerialization</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Truncate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the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file</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fs.SetLength</a:t>
            </a:r>
            <a:r>
              <a:rPr lang="ru-RU" sz="1400" dirty="0">
                <a:solidFill>
                  <a:schemeClr val="accent2">
                    <a:lumMod val="50000"/>
                  </a:schemeClr>
                </a:solidFill>
                <a:latin typeface="Consolas"/>
                <a:ea typeface="Consolas"/>
                <a:cs typeface="Consolas"/>
                <a:sym typeface="Consolas"/>
              </a:rPr>
              <a:t>(</a:t>
            </a:r>
            <a:r>
              <a:rPr lang="ru-RU" sz="1400" dirty="0" err="1">
                <a:solidFill>
                  <a:schemeClr val="accent2">
                    <a:lumMod val="50000"/>
                  </a:schemeClr>
                </a:solidFill>
                <a:latin typeface="Consolas"/>
                <a:ea typeface="Consolas"/>
                <a:cs typeface="Consolas"/>
                <a:sym typeface="Consolas"/>
              </a:rPr>
              <a:t>fs.Position</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SIDENOTE: </a:t>
            </a:r>
            <a:r>
              <a:rPr lang="ru-RU" sz="1400" dirty="0" err="1">
                <a:solidFill>
                  <a:schemeClr val="accent2">
                    <a:lumMod val="50000"/>
                  </a:schemeClr>
                </a:solidFill>
                <a:latin typeface="Consolas"/>
                <a:ea typeface="Consolas"/>
                <a:cs typeface="Consolas"/>
                <a:sym typeface="Consolas"/>
              </a:rPr>
              <a:t>previous</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code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is’t</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placed</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into</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the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finally</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block</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thread</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flush</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is</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needed</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only</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if</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serialization</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fails</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Notify</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the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calling</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code</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about</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what</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happened</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 </a:t>
            </a:r>
            <a:r>
              <a:rPr lang="ru-RU" sz="1400" dirty="0" err="1">
                <a:solidFill>
                  <a:schemeClr val="accent2">
                    <a:lumMod val="50000"/>
                  </a:schemeClr>
                </a:solidFill>
                <a:latin typeface="Consolas"/>
                <a:ea typeface="Consolas"/>
                <a:cs typeface="Consolas"/>
                <a:sym typeface="Consolas"/>
              </a:rPr>
              <a:t>By</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generating</a:t>
            </a: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the</a:t>
            </a:r>
            <a:r>
              <a:rPr lang="ru-RU" sz="1400" dirty="0">
                <a:solidFill>
                  <a:schemeClr val="accent2">
                    <a:lumMod val="50000"/>
                  </a:schemeClr>
                </a:solidFill>
                <a:latin typeface="Consolas"/>
                <a:ea typeface="Consolas"/>
                <a:cs typeface="Consolas"/>
                <a:sym typeface="Consolas"/>
              </a:rPr>
              <a:t> SAME EXCEPTION </a:t>
            </a:r>
            <a:r>
              <a:rPr lang="ru-RU" sz="1400" dirty="0" err="1">
                <a:solidFill>
                  <a:schemeClr val="accent2">
                    <a:lumMod val="50000"/>
                  </a:schemeClr>
                </a:solidFill>
                <a:latin typeface="Consolas"/>
                <a:ea typeface="Consolas"/>
                <a:cs typeface="Consolas"/>
                <a:sym typeface="Consolas"/>
              </a:rPr>
              <a:t>again</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r>
              <a:rPr lang="ru-RU" sz="1400" dirty="0" err="1">
                <a:solidFill>
                  <a:schemeClr val="accent2">
                    <a:lumMod val="50000"/>
                  </a:schemeClr>
                </a:solidFill>
                <a:latin typeface="Consolas"/>
                <a:ea typeface="Consolas"/>
                <a:cs typeface="Consolas"/>
                <a:sym typeface="Consolas"/>
              </a:rPr>
              <a:t>throw</a:t>
            </a:r>
            <a:r>
              <a:rPr lang="ru-RU" sz="1400" dirty="0">
                <a:solidFill>
                  <a:schemeClr val="accent2">
                    <a:lumMod val="50000"/>
                  </a:schemeClr>
                </a:solidFill>
                <a:latin typeface="Consolas"/>
                <a:ea typeface="Consolas"/>
                <a:cs typeface="Consolas"/>
                <a:sym typeface="Consolas"/>
              </a:rPr>
              <a:t>;</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    }</a:t>
            </a:r>
          </a:p>
          <a:p>
            <a:pPr lvl="0">
              <a:spcBef>
                <a:spcPts val="0"/>
              </a:spcBef>
              <a:spcAft>
                <a:spcPts val="0"/>
              </a:spcAft>
              <a:buSzPct val="25000"/>
            </a:pPr>
            <a:r>
              <a:rPr lang="ru-RU" sz="1400" dirty="0">
                <a:solidFill>
                  <a:schemeClr val="accent2">
                    <a:lumMod val="50000"/>
                  </a:schemeClr>
                </a:solidFill>
                <a:latin typeface="Consolas"/>
                <a:ea typeface="Consolas"/>
                <a:cs typeface="Consolas"/>
                <a:sym typeface="Consolas"/>
              </a:rPr>
              <a:t>}</a:t>
            </a:r>
          </a:p>
        </p:txBody>
      </p:sp>
      <p:sp>
        <p:nvSpPr>
          <p:cNvPr id="4" name="Rectangle 3"/>
          <p:cNvSpPr/>
          <p:nvPr/>
        </p:nvSpPr>
        <p:spPr>
          <a:xfrm>
            <a:off x="228600" y="838200"/>
            <a:ext cx="868680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Backing Out of a Partially Completed Operation When an </a:t>
            </a:r>
            <a:r>
              <a:rPr lang="en-US" dirty="0" smtClean="0">
                <a:solidFill>
                  <a:schemeClr val="accent2">
                    <a:lumMod val="50000"/>
                  </a:schemeClr>
                </a:solidFill>
                <a:latin typeface="Calibri" charset="0"/>
                <a:ea typeface="Calibri" charset="0"/>
                <a:cs typeface="Calibri" charset="0"/>
              </a:rPr>
              <a:t>Unrecoverable </a:t>
            </a:r>
            <a:r>
              <a:rPr lang="en-US" dirty="0">
                <a:solidFill>
                  <a:schemeClr val="accent2">
                    <a:lumMod val="50000"/>
                  </a:schemeClr>
                </a:solidFill>
                <a:latin typeface="Calibri" charset="0"/>
                <a:ea typeface="Calibri" charset="0"/>
                <a:cs typeface="Calibri" charset="0"/>
              </a:rPr>
              <a:t>Exception Occurs—Maintaining State </a:t>
            </a:r>
          </a:p>
        </p:txBody>
      </p:sp>
    </p:spTree>
    <p:extLst>
      <p:ext uri="{BB962C8B-B14F-4D97-AF65-F5344CB8AC3E}">
        <p14:creationId xmlns:p14="http://schemas.microsoft.com/office/powerpoint/2010/main" val="1241803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Practices</a:t>
            </a:r>
          </a:p>
        </p:txBody>
      </p:sp>
      <p:sp>
        <p:nvSpPr>
          <p:cNvPr id="4" name="Rectangle 3"/>
          <p:cNvSpPr/>
          <p:nvPr/>
        </p:nvSpPr>
        <p:spPr>
          <a:xfrm>
            <a:off x="228600" y="838200"/>
            <a:ext cx="8686800" cy="369332"/>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rPr>
              <a:t>Hiding an Implementation Detail to Maintain a “Contract” </a:t>
            </a:r>
          </a:p>
        </p:txBody>
      </p:sp>
      <p:sp>
        <p:nvSpPr>
          <p:cNvPr id="5" name="Rectangle 4"/>
          <p:cNvSpPr/>
          <p:nvPr/>
        </p:nvSpPr>
        <p:spPr>
          <a:xfrm>
            <a:off x="241300" y="1371600"/>
            <a:ext cx="8610600" cy="4524315"/>
          </a:xfrm>
          <a:prstGeom prst="rect">
            <a:avLst/>
          </a:prstGeom>
        </p:spPr>
        <p:txBody>
          <a:bodyPr wrap="square">
            <a:spAutoFit/>
          </a:bodyPr>
          <a:lstStyle/>
          <a:p>
            <a:pPr lvl="0">
              <a:spcBef>
                <a:spcPts val="0"/>
              </a:spcBef>
              <a:spcAft>
                <a:spcPts val="0"/>
              </a:spcAft>
            </a:pP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internal sealed class </a:t>
            </a:r>
            <a:r>
              <a:rPr lang="en-US" sz="1600" dirty="0" err="1">
                <a:solidFill>
                  <a:schemeClr val="accent2">
                    <a:lumMod val="50000"/>
                  </a:schemeClr>
                </a:solidFill>
                <a:latin typeface="Consolas" charset="0"/>
                <a:ea typeface="Consolas" charset="0"/>
                <a:cs typeface="Consolas" charset="0"/>
                <a:sym typeface="Consolas"/>
              </a:rPr>
              <a:t>PhoneBook</a:t>
            </a:r>
            <a:endParaRPr lang="en-US"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private string pathname;</a:t>
            </a:r>
            <a:r>
              <a:rPr lang="en-US" sz="1600" b="1" dirty="0">
                <a:solidFill>
                  <a:schemeClr val="accent2">
                    <a:lumMod val="50000"/>
                  </a:schemeClr>
                </a:solidFill>
                <a:latin typeface="Consolas" charset="0"/>
                <a:ea typeface="Consolas" charset="0"/>
                <a:cs typeface="Consolas" charset="0"/>
                <a:sym typeface="Arial"/>
              </a:rPr>
              <a:t> </a:t>
            </a:r>
            <a:r>
              <a:rPr lang="en-US" sz="1600" dirty="0">
                <a:solidFill>
                  <a:schemeClr val="accent2">
                    <a:lumMod val="50000"/>
                  </a:schemeClr>
                </a:solidFill>
                <a:latin typeface="Consolas" charset="0"/>
                <a:ea typeface="Consolas" charset="0"/>
                <a:cs typeface="Consolas" charset="0"/>
                <a:sym typeface="Consolas"/>
              </a:rPr>
              <a:t>// Path to the file with telephone directory.</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 The other methods are here.</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public string </a:t>
            </a:r>
            <a:r>
              <a:rPr lang="en-US" sz="1600" dirty="0" err="1">
                <a:solidFill>
                  <a:schemeClr val="accent2">
                    <a:lumMod val="50000"/>
                  </a:schemeClr>
                </a:solidFill>
                <a:latin typeface="Consolas" charset="0"/>
                <a:ea typeface="Consolas" charset="0"/>
                <a:cs typeface="Consolas" charset="0"/>
                <a:sym typeface="Consolas"/>
              </a:rPr>
              <a:t>GetPhoneNumber</a:t>
            </a:r>
            <a:r>
              <a:rPr lang="en-US" sz="1600" dirty="0">
                <a:solidFill>
                  <a:schemeClr val="accent2">
                    <a:lumMod val="50000"/>
                  </a:schemeClr>
                </a:solidFill>
                <a:latin typeface="Consolas" charset="0"/>
                <a:ea typeface="Consolas" charset="0"/>
                <a:cs typeface="Consolas" charset="0"/>
                <a:sym typeface="Consolas"/>
              </a:rPr>
              <a:t>(string name)</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string phone;</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r>
              <a:rPr lang="en-US" sz="1600" dirty="0" err="1">
                <a:solidFill>
                  <a:schemeClr val="accent2">
                    <a:lumMod val="50000"/>
                  </a:schemeClr>
                </a:solidFill>
                <a:latin typeface="Consolas" charset="0"/>
                <a:ea typeface="Consolas" charset="0"/>
                <a:cs typeface="Consolas" charset="0"/>
                <a:sym typeface="Consolas"/>
              </a:rPr>
              <a:t>FileStream</a:t>
            </a:r>
            <a:r>
              <a:rPr lang="en-US" sz="1600" dirty="0">
                <a:solidFill>
                  <a:schemeClr val="accent2">
                    <a:lumMod val="50000"/>
                  </a:schemeClr>
                </a:solidFill>
                <a:latin typeface="Consolas" charset="0"/>
                <a:ea typeface="Consolas" charset="0"/>
                <a:cs typeface="Consolas" charset="0"/>
                <a:sym typeface="Consolas"/>
              </a:rPr>
              <a:t> fs = null;</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try</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fs = new </a:t>
            </a:r>
            <a:r>
              <a:rPr lang="en-US" sz="1600" dirty="0" err="1">
                <a:solidFill>
                  <a:schemeClr val="accent2">
                    <a:lumMod val="50000"/>
                  </a:schemeClr>
                </a:solidFill>
                <a:latin typeface="Consolas" charset="0"/>
                <a:ea typeface="Consolas" charset="0"/>
                <a:cs typeface="Consolas" charset="0"/>
                <a:sym typeface="Consolas"/>
              </a:rPr>
              <a:t>FileStream</a:t>
            </a:r>
            <a:r>
              <a:rPr lang="en-US" sz="1600" dirty="0">
                <a:solidFill>
                  <a:schemeClr val="accent2">
                    <a:lumMod val="50000"/>
                  </a:schemeClr>
                </a:solidFill>
                <a:latin typeface="Consolas" charset="0"/>
                <a:ea typeface="Consolas" charset="0"/>
                <a:cs typeface="Consolas" charset="0"/>
                <a:sym typeface="Consolas"/>
              </a:rPr>
              <a:t>(pathname, </a:t>
            </a:r>
            <a:r>
              <a:rPr lang="en-US" sz="1600" dirty="0" err="1">
                <a:solidFill>
                  <a:schemeClr val="accent2">
                    <a:lumMod val="50000"/>
                  </a:schemeClr>
                </a:solidFill>
                <a:latin typeface="Consolas" charset="0"/>
                <a:ea typeface="Consolas" charset="0"/>
                <a:cs typeface="Consolas" charset="0"/>
                <a:sym typeface="Consolas"/>
              </a:rPr>
              <a:t>FileMode.Open</a:t>
            </a:r>
            <a:r>
              <a:rPr lang="en-US"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 Code for reading from fs, while the number won’t be found</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phone = /* phone number is found */</a:t>
            </a:r>
          </a:p>
          <a:p>
            <a:pPr lvl="0">
              <a:spcBef>
                <a:spcPts val="0"/>
              </a:spcBef>
              <a:spcAft>
                <a:spcPts val="0"/>
              </a:spcAft>
              <a:buSzPct val="25000"/>
            </a:pPr>
            <a:r>
              <a:rPr lang="en-US"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pPr>
            <a:endParaRPr lang="en-US" sz="1600" dirty="0">
              <a:solidFill>
                <a:schemeClr val="accent2">
                  <a:lumMod val="50000"/>
                </a:schemeClr>
              </a:solidFill>
              <a:latin typeface="Consolas" charset="0"/>
              <a:ea typeface="Consolas" charset="0"/>
              <a:cs typeface="Consolas" charset="0"/>
              <a:sym typeface="Consolas"/>
            </a:endParaRPr>
          </a:p>
        </p:txBody>
      </p:sp>
    </p:spTree>
    <p:extLst>
      <p:ext uri="{BB962C8B-B14F-4D97-AF65-F5344CB8AC3E}">
        <p14:creationId xmlns:p14="http://schemas.microsoft.com/office/powerpoint/2010/main" val="164400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Practices</a:t>
            </a:r>
          </a:p>
        </p:txBody>
      </p:sp>
      <p:sp>
        <p:nvSpPr>
          <p:cNvPr id="3" name="Rectangle 2"/>
          <p:cNvSpPr/>
          <p:nvPr/>
        </p:nvSpPr>
        <p:spPr>
          <a:xfrm>
            <a:off x="190500" y="578825"/>
            <a:ext cx="8763000" cy="5509200"/>
          </a:xfrm>
          <a:prstGeom prst="rect">
            <a:avLst/>
          </a:prstGeom>
        </p:spPr>
        <p:txBody>
          <a:bodyPr wrap="square">
            <a:spAutoFit/>
          </a:bodyPr>
          <a:lstStyle/>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en-US" sz="1600" dirty="0" smtClean="0">
                <a:solidFill>
                  <a:schemeClr val="accent2">
                    <a:lumMod val="50000"/>
                  </a:schemeClr>
                </a:solidFill>
                <a:latin typeface="Consolas" charset="0"/>
                <a:ea typeface="Consolas" charset="0"/>
                <a:cs typeface="Consolas" charset="0"/>
                <a:sym typeface="Consolas"/>
              </a:rPr>
              <a:t>         </a:t>
            </a:r>
            <a:r>
              <a:rPr lang="ru-RU" sz="1600" dirty="0" err="1" smtClean="0">
                <a:solidFill>
                  <a:schemeClr val="accent2">
                    <a:lumMod val="50000"/>
                  </a:schemeClr>
                </a:solidFill>
                <a:latin typeface="Consolas" charset="0"/>
                <a:ea typeface="Consolas" charset="0"/>
                <a:cs typeface="Consolas" charset="0"/>
                <a:sym typeface="Consolas"/>
              </a:rPr>
              <a:t>catch</a:t>
            </a:r>
            <a:r>
              <a:rPr lang="ru-RU" sz="1600" dirty="0" smtClean="0">
                <a:solidFill>
                  <a:schemeClr val="accent2">
                    <a:lumMod val="50000"/>
                  </a:schemeClr>
                </a:solidFill>
                <a:latin typeface="Consolas" charset="0"/>
                <a:ea typeface="Consolas" charset="0"/>
                <a:cs typeface="Consolas" charset="0"/>
                <a:sym typeface="Consolas"/>
              </a:rPr>
              <a:t> </a:t>
            </a:r>
            <a:r>
              <a:rPr lang="ru-RU" sz="1600" dirty="0">
                <a:solidFill>
                  <a:schemeClr val="accent2">
                    <a:lumMod val="50000"/>
                  </a:schemeClr>
                </a:solidFill>
                <a:latin typeface="Consolas" charset="0"/>
                <a:ea typeface="Consolas" charset="0"/>
                <a:cs typeface="Consolas" charset="0"/>
                <a:sym typeface="Consolas"/>
              </a:rPr>
              <a:t>(</a:t>
            </a:r>
            <a:r>
              <a:rPr lang="ru-RU" sz="1600" b="1" dirty="0" err="1">
                <a:solidFill>
                  <a:schemeClr val="accent2">
                    <a:lumMod val="50000"/>
                  </a:schemeClr>
                </a:solidFill>
                <a:latin typeface="Consolas" charset="0"/>
                <a:ea typeface="Consolas" charset="0"/>
                <a:cs typeface="Consolas" charset="0"/>
                <a:sym typeface="Consolas"/>
              </a:rPr>
              <a:t>FileNotFoundException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Generate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another</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with</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name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of</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subscriber</a:t>
            </a:r>
            <a:endParaRPr lang="ru-RU"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setting</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initial</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as</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internal</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of</a:t>
            </a:r>
            <a:r>
              <a:rPr lang="ru-RU" sz="1600" dirty="0">
                <a:solidFill>
                  <a:schemeClr val="accent2">
                    <a:lumMod val="50000"/>
                  </a:schemeClr>
                </a:solidFill>
                <a:latin typeface="Consolas" charset="0"/>
                <a:ea typeface="Consolas" charset="0"/>
                <a:cs typeface="Consolas" charset="0"/>
                <a:sym typeface="Consolas"/>
              </a:rPr>
              <a:t> </a:t>
            </a:r>
          </a:p>
          <a:p>
            <a:pPr marL="914400"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new</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one</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throw</a:t>
            </a:r>
            <a:r>
              <a:rPr lang="ru-RU" sz="1600" b="1"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new</a:t>
            </a:r>
            <a:r>
              <a:rPr lang="ru-RU" sz="1600" b="1"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NameNotFoundException</a:t>
            </a:r>
            <a:r>
              <a:rPr lang="ru-RU" sz="1600" b="1" dirty="0">
                <a:solidFill>
                  <a:schemeClr val="accent2">
                    <a:lumMod val="50000"/>
                  </a:schemeClr>
                </a:solidFill>
                <a:latin typeface="Consolas" charset="0"/>
                <a:ea typeface="Consolas" charset="0"/>
                <a:cs typeface="Consolas" charset="0"/>
                <a:sym typeface="Consolas"/>
              </a:rPr>
              <a:t>(</a:t>
            </a:r>
            <a:r>
              <a:rPr lang="ru-RU" sz="1600" b="1" dirty="0" err="1">
                <a:solidFill>
                  <a:schemeClr val="accent2">
                    <a:lumMod val="50000"/>
                  </a:schemeClr>
                </a:solidFill>
                <a:latin typeface="Consolas" charset="0"/>
                <a:ea typeface="Consolas" charset="0"/>
                <a:cs typeface="Consolas" charset="0"/>
                <a:sym typeface="Consolas"/>
              </a:rPr>
              <a:t>name</a:t>
            </a:r>
            <a:r>
              <a:rPr lang="ru-RU" sz="1600" b="1"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e</a:t>
            </a:r>
            <a:r>
              <a:rPr lang="ru-RU" sz="1600" b="1" dirty="0">
                <a:solidFill>
                  <a:schemeClr val="accent2">
                    <a:lumMod val="50000"/>
                  </a:schemeClr>
                </a:solidFill>
                <a:latin typeface="Consolas" charset="0"/>
                <a:ea typeface="Consolas" charset="0"/>
                <a:cs typeface="Consolas" charset="0"/>
                <a:sym typeface="Consolas"/>
              </a:rPr>
              <a:t>)</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catch</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IOException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Generate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another</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with</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name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of</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subscriber</a:t>
            </a:r>
            <a:endParaRPr lang="ru-RU"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setting</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initial</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as</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internal</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exception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of</a:t>
            </a:r>
            <a:r>
              <a:rPr lang="ru-RU" sz="1600" dirty="0">
                <a:solidFill>
                  <a:schemeClr val="accent2">
                    <a:lumMod val="50000"/>
                  </a:schemeClr>
                </a:solidFill>
                <a:latin typeface="Consolas" charset="0"/>
                <a:ea typeface="Consolas" charset="0"/>
                <a:cs typeface="Consolas" charset="0"/>
                <a:sym typeface="Consolas"/>
              </a:rPr>
              <a:t> </a:t>
            </a:r>
          </a:p>
          <a:p>
            <a:pPr marL="914400" lvl="0">
              <a:spcBef>
                <a:spcPts val="0"/>
              </a:spcBef>
              <a:buClr>
                <a:schemeClr val="dk1"/>
              </a:buClr>
              <a:buSzPct val="25000"/>
            </a:pP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the</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new</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one</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throw</a:t>
            </a:r>
            <a:r>
              <a:rPr lang="ru-RU" sz="1600" b="1"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new</a:t>
            </a:r>
            <a:r>
              <a:rPr lang="ru-RU" sz="1600" b="1"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NameNotFoundException</a:t>
            </a:r>
            <a:r>
              <a:rPr lang="ru-RU" sz="1600" b="1" dirty="0">
                <a:solidFill>
                  <a:schemeClr val="accent2">
                    <a:lumMod val="50000"/>
                  </a:schemeClr>
                </a:solidFill>
                <a:latin typeface="Consolas" charset="0"/>
                <a:ea typeface="Consolas" charset="0"/>
                <a:cs typeface="Consolas" charset="0"/>
                <a:sym typeface="Consolas"/>
              </a:rPr>
              <a:t>(</a:t>
            </a:r>
            <a:r>
              <a:rPr lang="ru-RU" sz="1600" b="1" dirty="0" err="1">
                <a:solidFill>
                  <a:schemeClr val="accent2">
                    <a:lumMod val="50000"/>
                  </a:schemeClr>
                </a:solidFill>
                <a:latin typeface="Consolas" charset="0"/>
                <a:ea typeface="Consolas" charset="0"/>
                <a:cs typeface="Consolas" charset="0"/>
                <a:sym typeface="Consolas"/>
              </a:rPr>
              <a:t>name</a:t>
            </a:r>
            <a:r>
              <a:rPr lang="ru-RU" sz="1600" b="1" dirty="0">
                <a:solidFill>
                  <a:schemeClr val="accent2">
                    <a:lumMod val="50000"/>
                  </a:schemeClr>
                </a:solidFill>
                <a:latin typeface="Consolas" charset="0"/>
                <a:ea typeface="Consolas" charset="0"/>
                <a:cs typeface="Consolas" charset="0"/>
                <a:sym typeface="Consolas"/>
              </a:rPr>
              <a:t>, </a:t>
            </a:r>
            <a:r>
              <a:rPr lang="ru-RU" sz="1600" b="1" dirty="0" err="1">
                <a:solidFill>
                  <a:schemeClr val="accent2">
                    <a:lumMod val="50000"/>
                  </a:schemeClr>
                </a:solidFill>
                <a:latin typeface="Consolas" charset="0"/>
                <a:ea typeface="Consolas" charset="0"/>
                <a:cs typeface="Consolas" charset="0"/>
                <a:sym typeface="Consolas"/>
              </a:rPr>
              <a:t>e</a:t>
            </a:r>
            <a:r>
              <a:rPr lang="ru-RU" sz="1600" b="1" dirty="0">
                <a:solidFill>
                  <a:schemeClr val="accent2">
                    <a:lumMod val="50000"/>
                  </a:schemeClr>
                </a:solidFill>
                <a:latin typeface="Consolas" charset="0"/>
                <a:ea typeface="Consolas" charset="0"/>
                <a:cs typeface="Consolas" charset="0"/>
                <a:sym typeface="Consolas"/>
              </a:rPr>
              <a:t>)</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finally</a:t>
            </a:r>
            <a:endParaRPr lang="ru-RU" sz="1600" dirty="0">
              <a:solidFill>
                <a:schemeClr val="accent2">
                  <a:lumMod val="50000"/>
                </a:schemeClr>
              </a:solidFill>
              <a:latin typeface="Consolas" charset="0"/>
              <a:ea typeface="Consolas" charset="0"/>
              <a:cs typeface="Consolas" charset="0"/>
              <a:sym typeface="Consolas"/>
            </a:endParaRP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if</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fs</a:t>
            </a:r>
            <a:r>
              <a:rPr lang="ru-RU" sz="1600" dirty="0">
                <a:solidFill>
                  <a:schemeClr val="accent2">
                    <a:lumMod val="50000"/>
                  </a:schemeClr>
                </a:solidFill>
                <a:latin typeface="Consolas" charset="0"/>
                <a:ea typeface="Consolas" charset="0"/>
                <a:cs typeface="Consolas" charset="0"/>
                <a:sym typeface="Consolas"/>
              </a:rPr>
              <a:t> != </a:t>
            </a:r>
            <a:r>
              <a:rPr lang="ru-RU" sz="1600" dirty="0" err="1">
                <a:solidFill>
                  <a:schemeClr val="accent2">
                    <a:lumMod val="50000"/>
                  </a:schemeClr>
                </a:solidFill>
                <a:latin typeface="Consolas" charset="0"/>
                <a:ea typeface="Consolas" charset="0"/>
                <a:cs typeface="Consolas" charset="0"/>
                <a:sym typeface="Consolas"/>
              </a:rPr>
              <a:t>null</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fs.Close</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return</a:t>
            </a:r>
            <a:r>
              <a:rPr lang="ru-RU" sz="1600" dirty="0">
                <a:solidFill>
                  <a:schemeClr val="accent2">
                    <a:lumMod val="50000"/>
                  </a:schemeClr>
                </a:solidFill>
                <a:latin typeface="Consolas" charset="0"/>
                <a:ea typeface="Consolas" charset="0"/>
                <a:cs typeface="Consolas" charset="0"/>
                <a:sym typeface="Consolas"/>
              </a:rPr>
              <a:t> </a:t>
            </a:r>
            <a:r>
              <a:rPr lang="ru-RU" sz="1600" dirty="0" err="1">
                <a:solidFill>
                  <a:schemeClr val="accent2">
                    <a:lumMod val="50000"/>
                  </a:schemeClr>
                </a:solidFill>
                <a:latin typeface="Consolas" charset="0"/>
                <a:ea typeface="Consolas" charset="0"/>
                <a:cs typeface="Consolas" charset="0"/>
                <a:sym typeface="Consolas"/>
              </a:rPr>
              <a:t>phone</a:t>
            </a:r>
            <a:r>
              <a:rPr lang="ru-RU" sz="1600" dirty="0">
                <a:solidFill>
                  <a:schemeClr val="accent2">
                    <a:lumMod val="50000"/>
                  </a:schemeClr>
                </a:solidFill>
                <a:latin typeface="Consolas" charset="0"/>
                <a:ea typeface="Consolas" charset="0"/>
                <a:cs typeface="Consolas" charset="0"/>
                <a:sym typeface="Consolas"/>
              </a:rPr>
              <a:t>;</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p>
          <a:p>
            <a:pPr lvl="0">
              <a:spcBef>
                <a:spcPts val="0"/>
              </a:spcBef>
              <a:spcAft>
                <a:spcPts val="0"/>
              </a:spcAft>
              <a:buSzPct val="25000"/>
            </a:pPr>
            <a:r>
              <a:rPr lang="ru-RU" sz="1600" dirty="0">
                <a:solidFill>
                  <a:schemeClr val="accent2">
                    <a:lumMod val="50000"/>
                  </a:schemeClr>
                </a:solidFill>
                <a:latin typeface="Consolas" charset="0"/>
                <a:ea typeface="Consolas" charset="0"/>
                <a:cs typeface="Consolas" charset="0"/>
                <a:sym typeface="Consolas"/>
              </a:rPr>
              <a:t> }</a:t>
            </a:r>
            <a:endParaRPr lang="en-US" sz="1600" dirty="0">
              <a:solidFill>
                <a:schemeClr val="accent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130990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Is an Exception?</a:t>
            </a:r>
            <a:endParaRPr lang="en-US" dirty="0"/>
          </a:p>
        </p:txBody>
      </p:sp>
      <p:sp>
        <p:nvSpPr>
          <p:cNvPr id="6" name="Rectangle 5"/>
          <p:cNvSpPr/>
          <p:nvPr/>
        </p:nvSpPr>
        <p:spPr>
          <a:xfrm>
            <a:off x="152400" y="1066800"/>
            <a:ext cx="876300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An exception is an event, which occurs during the execution of a program, that disrupts the normal flow of the program's instructions.</a:t>
            </a:r>
          </a:p>
        </p:txBody>
      </p:sp>
    </p:spTree>
    <p:extLst>
      <p:ext uri="{BB962C8B-B14F-4D97-AF65-F5344CB8AC3E}">
        <p14:creationId xmlns:p14="http://schemas.microsoft.com/office/powerpoint/2010/main" val="2110308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Practices</a:t>
            </a:r>
          </a:p>
        </p:txBody>
      </p:sp>
      <p:grpSp>
        <p:nvGrpSpPr>
          <p:cNvPr id="3" name="Group 2"/>
          <p:cNvGrpSpPr/>
          <p:nvPr/>
        </p:nvGrpSpPr>
        <p:grpSpPr>
          <a:xfrm>
            <a:off x="203293" y="2209800"/>
            <a:ext cx="8864421" cy="2438475"/>
            <a:chOff x="203293" y="2209800"/>
            <a:chExt cx="8864421" cy="2438475"/>
          </a:xfrm>
        </p:grpSpPr>
        <p:grpSp>
          <p:nvGrpSpPr>
            <p:cNvPr id="4" name="Shape 435"/>
            <p:cNvGrpSpPr/>
            <p:nvPr/>
          </p:nvGrpSpPr>
          <p:grpSpPr>
            <a:xfrm>
              <a:off x="1447799" y="2428875"/>
              <a:ext cx="6143625" cy="2219400"/>
              <a:chOff x="1600199" y="2428875"/>
              <a:chExt cx="6143625" cy="2219400"/>
            </a:xfrm>
          </p:grpSpPr>
          <p:sp>
            <p:nvSpPr>
              <p:cNvPr id="9" name="Shape 436"/>
              <p:cNvSpPr txBox="1"/>
              <p:nvPr/>
            </p:nvSpPr>
            <p:spPr>
              <a:xfrm>
                <a:off x="1909763" y="3729037"/>
                <a:ext cx="1785900" cy="646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ru-RU" sz="1800" dirty="0" err="1">
                    <a:solidFill>
                      <a:schemeClr val="accent2">
                        <a:lumMod val="50000"/>
                      </a:schemeClr>
                    </a:solidFill>
                    <a:latin typeface="Calibri"/>
                    <a:ea typeface="Calibri"/>
                    <a:cs typeface="Calibri"/>
                    <a:sym typeface="Calibri"/>
                  </a:rPr>
                  <a:t>Presentation</a:t>
                </a:r>
                <a:r>
                  <a:rPr lang="ru-RU" sz="1800" dirty="0">
                    <a:solidFill>
                      <a:schemeClr val="accent2">
                        <a:lumMod val="50000"/>
                      </a:schemeClr>
                    </a:solidFill>
                    <a:latin typeface="Calibri"/>
                    <a:ea typeface="Calibri"/>
                    <a:cs typeface="Calibri"/>
                    <a:sym typeface="Calibri"/>
                  </a:rPr>
                  <a:t> </a:t>
                </a:r>
                <a:r>
                  <a:rPr lang="ru-RU" sz="1800" dirty="0" err="1">
                    <a:solidFill>
                      <a:schemeClr val="accent2">
                        <a:lumMod val="50000"/>
                      </a:schemeClr>
                    </a:solidFill>
                    <a:latin typeface="Calibri"/>
                    <a:ea typeface="Calibri"/>
                    <a:cs typeface="Calibri"/>
                    <a:sym typeface="Calibri"/>
                  </a:rPr>
                  <a:t>Layer</a:t>
                </a:r>
                <a:endParaRPr lang="ru-RU" sz="1800" dirty="0">
                  <a:solidFill>
                    <a:schemeClr val="accent2">
                      <a:lumMod val="50000"/>
                    </a:schemeClr>
                  </a:solidFill>
                  <a:latin typeface="Calibri"/>
                  <a:ea typeface="Calibri"/>
                  <a:cs typeface="Calibri"/>
                  <a:sym typeface="Calibri"/>
                </a:endParaRPr>
              </a:p>
            </p:txBody>
          </p:sp>
          <p:sp>
            <p:nvSpPr>
              <p:cNvPr id="10" name="Shape 437"/>
              <p:cNvSpPr txBox="1"/>
              <p:nvPr/>
            </p:nvSpPr>
            <p:spPr>
              <a:xfrm>
                <a:off x="3767137" y="3724275"/>
                <a:ext cx="1785900" cy="924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ru-RU" sz="1800">
                    <a:solidFill>
                      <a:schemeClr val="accent2">
                        <a:lumMod val="50000"/>
                      </a:schemeClr>
                    </a:solidFill>
                    <a:latin typeface="Calibri"/>
                    <a:ea typeface="Calibri"/>
                    <a:cs typeface="Calibri"/>
                    <a:sym typeface="Calibri"/>
                  </a:rPr>
                  <a:t>Business-Logic </a:t>
                </a:r>
              </a:p>
              <a:p>
                <a:pPr marL="0" marR="0" lvl="0" indent="0" algn="ctr" rtl="0">
                  <a:spcBef>
                    <a:spcPts val="0"/>
                  </a:spcBef>
                  <a:spcAft>
                    <a:spcPts val="0"/>
                  </a:spcAft>
                  <a:buSzPct val="25000"/>
                  <a:buNone/>
                </a:pPr>
                <a:r>
                  <a:rPr lang="ru-RU" sz="1800">
                    <a:solidFill>
                      <a:schemeClr val="accent2">
                        <a:lumMod val="50000"/>
                      </a:schemeClr>
                    </a:solidFill>
                    <a:latin typeface="Calibri"/>
                    <a:ea typeface="Calibri"/>
                    <a:cs typeface="Calibri"/>
                    <a:sym typeface="Calibri"/>
                  </a:rPr>
                  <a:t>Layer</a:t>
                </a:r>
              </a:p>
            </p:txBody>
          </p:sp>
          <p:sp>
            <p:nvSpPr>
              <p:cNvPr id="11" name="Shape 438"/>
              <p:cNvSpPr txBox="1"/>
              <p:nvPr/>
            </p:nvSpPr>
            <p:spPr>
              <a:xfrm>
                <a:off x="5767387" y="3714750"/>
                <a:ext cx="1500300" cy="924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ru-RU" sz="1800">
                    <a:solidFill>
                      <a:schemeClr val="accent2">
                        <a:lumMod val="50000"/>
                      </a:schemeClr>
                    </a:solidFill>
                    <a:latin typeface="Calibri"/>
                    <a:ea typeface="Calibri"/>
                    <a:cs typeface="Calibri"/>
                    <a:sym typeface="Calibri"/>
                  </a:rPr>
                  <a:t>Data Access Layer</a:t>
                </a:r>
              </a:p>
            </p:txBody>
          </p:sp>
          <p:grpSp>
            <p:nvGrpSpPr>
              <p:cNvPr id="12" name="Shape 439"/>
              <p:cNvGrpSpPr/>
              <p:nvPr/>
            </p:nvGrpSpPr>
            <p:grpSpPr>
              <a:xfrm>
                <a:off x="1600199" y="2428875"/>
                <a:ext cx="6143625" cy="1214400"/>
                <a:chOff x="1624012" y="2428875"/>
                <a:chExt cx="6143625" cy="1214400"/>
              </a:xfrm>
            </p:grpSpPr>
            <p:sp>
              <p:nvSpPr>
                <p:cNvPr id="13" name="Shape 440"/>
                <p:cNvSpPr/>
                <p:nvPr/>
              </p:nvSpPr>
              <p:spPr>
                <a:xfrm>
                  <a:off x="2195513" y="2428875"/>
                  <a:ext cx="1285800" cy="1214400"/>
                </a:xfrm>
                <a:prstGeom prst="rect">
                  <a:avLst/>
                </a:prstGeom>
                <a:no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accent2">
                        <a:lumMod val="50000"/>
                      </a:schemeClr>
                    </a:solidFill>
                    <a:latin typeface="Arial"/>
                    <a:ea typeface="Arial"/>
                    <a:cs typeface="Arial"/>
                    <a:sym typeface="Arial"/>
                  </a:endParaRPr>
                </a:p>
              </p:txBody>
            </p:sp>
            <p:sp>
              <p:nvSpPr>
                <p:cNvPr id="14" name="Shape 441"/>
                <p:cNvSpPr/>
                <p:nvPr/>
              </p:nvSpPr>
              <p:spPr>
                <a:xfrm>
                  <a:off x="4052887" y="2428875"/>
                  <a:ext cx="1285800" cy="1214400"/>
                </a:xfrm>
                <a:prstGeom prst="rect">
                  <a:avLst/>
                </a:prstGeom>
                <a:no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accent2">
                        <a:lumMod val="50000"/>
                      </a:schemeClr>
                    </a:solidFill>
                    <a:latin typeface="Arial"/>
                    <a:ea typeface="Arial"/>
                    <a:cs typeface="Arial"/>
                    <a:sym typeface="Arial"/>
                  </a:endParaRPr>
                </a:p>
              </p:txBody>
            </p:sp>
            <p:sp>
              <p:nvSpPr>
                <p:cNvPr id="15" name="Shape 442"/>
                <p:cNvSpPr/>
                <p:nvPr/>
              </p:nvSpPr>
              <p:spPr>
                <a:xfrm>
                  <a:off x="5910262" y="2428875"/>
                  <a:ext cx="1285800" cy="1214400"/>
                </a:xfrm>
                <a:prstGeom prst="rect">
                  <a:avLst/>
                </a:prstGeom>
                <a:no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accent2">
                        <a:lumMod val="50000"/>
                      </a:schemeClr>
                    </a:solidFill>
                    <a:latin typeface="Arial"/>
                    <a:ea typeface="Arial"/>
                    <a:cs typeface="Arial"/>
                    <a:sym typeface="Arial"/>
                  </a:endParaRPr>
                </a:p>
              </p:txBody>
            </p:sp>
            <p:cxnSp>
              <p:nvCxnSpPr>
                <p:cNvPr id="16" name="Shape 443"/>
                <p:cNvCxnSpPr/>
                <p:nvPr/>
              </p:nvCxnSpPr>
              <p:spPr>
                <a:xfrm>
                  <a:off x="3481387" y="3070225"/>
                  <a:ext cx="571500" cy="1500"/>
                </a:xfrm>
                <a:prstGeom prst="straightConnector1">
                  <a:avLst/>
                </a:prstGeom>
                <a:noFill/>
                <a:ln w="38100" cap="flat" cmpd="sng">
                  <a:solidFill>
                    <a:srgbClr val="4A7DBA"/>
                  </a:solidFill>
                  <a:prstDash val="solid"/>
                  <a:round/>
                  <a:headEnd type="stealth" w="lg" len="lg"/>
                  <a:tailEnd type="stealth" w="lg" len="lg"/>
                </a:ln>
              </p:spPr>
            </p:cxnSp>
            <p:cxnSp>
              <p:nvCxnSpPr>
                <p:cNvPr id="17" name="Shape 444"/>
                <p:cNvCxnSpPr/>
                <p:nvPr/>
              </p:nvCxnSpPr>
              <p:spPr>
                <a:xfrm>
                  <a:off x="5338762" y="3071813"/>
                  <a:ext cx="571500" cy="1500"/>
                </a:xfrm>
                <a:prstGeom prst="straightConnector1">
                  <a:avLst/>
                </a:prstGeom>
                <a:noFill/>
                <a:ln w="38100" cap="flat" cmpd="sng">
                  <a:solidFill>
                    <a:srgbClr val="4A7DBA"/>
                  </a:solidFill>
                  <a:prstDash val="solid"/>
                  <a:round/>
                  <a:headEnd type="stealth" w="lg" len="lg"/>
                  <a:tailEnd type="stealth" w="lg" len="lg"/>
                </a:ln>
              </p:spPr>
            </p:cxnSp>
            <p:sp>
              <p:nvSpPr>
                <p:cNvPr id="18" name="Shape 445"/>
                <p:cNvSpPr txBox="1"/>
                <p:nvPr/>
              </p:nvSpPr>
              <p:spPr>
                <a:xfrm>
                  <a:off x="2481263" y="2714625"/>
                  <a:ext cx="742800" cy="708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ru-RU" sz="4000" dirty="0">
                      <a:solidFill>
                        <a:schemeClr val="accent2">
                          <a:lumMod val="50000"/>
                        </a:schemeClr>
                      </a:solidFill>
                      <a:latin typeface="Calibri"/>
                      <a:ea typeface="Calibri"/>
                      <a:cs typeface="Calibri"/>
                      <a:sym typeface="Calibri"/>
                    </a:rPr>
                    <a:t>PL</a:t>
                  </a:r>
                </a:p>
              </p:txBody>
            </p:sp>
            <p:sp>
              <p:nvSpPr>
                <p:cNvPr id="19" name="Shape 446"/>
                <p:cNvSpPr txBox="1"/>
                <p:nvPr/>
              </p:nvSpPr>
              <p:spPr>
                <a:xfrm>
                  <a:off x="4195762" y="2714625"/>
                  <a:ext cx="1027200" cy="708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ru-RU" sz="4000">
                      <a:solidFill>
                        <a:schemeClr val="accent2">
                          <a:lumMod val="50000"/>
                        </a:schemeClr>
                      </a:solidFill>
                      <a:latin typeface="Calibri"/>
                      <a:ea typeface="Calibri"/>
                      <a:cs typeface="Calibri"/>
                      <a:sym typeface="Calibri"/>
                    </a:rPr>
                    <a:t>BLL</a:t>
                  </a:r>
                </a:p>
              </p:txBody>
            </p:sp>
            <p:sp>
              <p:nvSpPr>
                <p:cNvPr id="20" name="Shape 447"/>
                <p:cNvSpPr txBox="1"/>
                <p:nvPr/>
              </p:nvSpPr>
              <p:spPr>
                <a:xfrm>
                  <a:off x="6022975" y="2714625"/>
                  <a:ext cx="1006500" cy="708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ru-RU" sz="4000">
                      <a:solidFill>
                        <a:schemeClr val="accent2">
                          <a:lumMod val="50000"/>
                        </a:schemeClr>
                      </a:solidFill>
                      <a:latin typeface="Calibri"/>
                      <a:ea typeface="Calibri"/>
                      <a:cs typeface="Calibri"/>
                      <a:sym typeface="Calibri"/>
                    </a:rPr>
                    <a:t>DAL</a:t>
                  </a:r>
                </a:p>
              </p:txBody>
            </p:sp>
            <p:cxnSp>
              <p:nvCxnSpPr>
                <p:cNvPr id="21" name="Shape 448"/>
                <p:cNvCxnSpPr/>
                <p:nvPr/>
              </p:nvCxnSpPr>
              <p:spPr>
                <a:xfrm>
                  <a:off x="1624012" y="3071813"/>
                  <a:ext cx="571499" cy="1500"/>
                </a:xfrm>
                <a:prstGeom prst="straightConnector1">
                  <a:avLst/>
                </a:prstGeom>
                <a:noFill/>
                <a:ln w="38100" cap="flat" cmpd="sng">
                  <a:solidFill>
                    <a:srgbClr val="4A7DBA"/>
                  </a:solidFill>
                  <a:prstDash val="solid"/>
                  <a:round/>
                  <a:headEnd type="stealth" w="lg" len="lg"/>
                  <a:tailEnd type="stealth" w="lg" len="lg"/>
                </a:ln>
              </p:spPr>
            </p:cxnSp>
            <p:cxnSp>
              <p:nvCxnSpPr>
                <p:cNvPr id="22" name="Shape 449"/>
                <p:cNvCxnSpPr/>
                <p:nvPr/>
              </p:nvCxnSpPr>
              <p:spPr>
                <a:xfrm>
                  <a:off x="7196138" y="3071813"/>
                  <a:ext cx="571500" cy="1500"/>
                </a:xfrm>
                <a:prstGeom prst="straightConnector1">
                  <a:avLst/>
                </a:prstGeom>
                <a:noFill/>
                <a:ln w="38100" cap="flat" cmpd="sng">
                  <a:solidFill>
                    <a:srgbClr val="4A7DBA"/>
                  </a:solidFill>
                  <a:prstDash val="solid"/>
                  <a:round/>
                  <a:headEnd type="stealth" w="lg" len="lg"/>
                  <a:tailEnd type="stealth" w="lg" len="lg"/>
                </a:ln>
              </p:spPr>
            </p:cxnSp>
          </p:grpSp>
        </p:grpSp>
        <p:grpSp>
          <p:nvGrpSpPr>
            <p:cNvPr id="5" name="Shape 450"/>
            <p:cNvGrpSpPr/>
            <p:nvPr/>
          </p:nvGrpSpPr>
          <p:grpSpPr>
            <a:xfrm flipH="1">
              <a:off x="203293" y="2714624"/>
              <a:ext cx="1263557" cy="1353926"/>
              <a:chOff x="1830" y="1638"/>
              <a:chExt cx="1440" cy="1630"/>
            </a:xfrm>
          </p:grpSpPr>
          <p:pic>
            <p:nvPicPr>
              <p:cNvPr id="7" name="Shape 451" descr="UserWithDesktopComputer"/>
              <p:cNvPicPr preferRelativeResize="0"/>
              <p:nvPr/>
            </p:nvPicPr>
            <p:blipFill rotWithShape="1">
              <a:blip r:embed="rId2">
                <a:alphaModFix/>
              </a:blip>
              <a:srcRect/>
              <a:stretch/>
            </p:blipFill>
            <p:spPr>
              <a:xfrm>
                <a:off x="1830" y="1768"/>
                <a:ext cx="1200" cy="1500"/>
              </a:xfrm>
              <a:prstGeom prst="rect">
                <a:avLst/>
              </a:prstGeom>
              <a:noFill/>
              <a:ln>
                <a:noFill/>
              </a:ln>
            </p:spPr>
          </p:pic>
          <p:pic>
            <p:nvPicPr>
              <p:cNvPr id="8" name="Shape 452" descr="Debugging"/>
              <p:cNvPicPr preferRelativeResize="0"/>
              <p:nvPr/>
            </p:nvPicPr>
            <p:blipFill rotWithShape="1">
              <a:blip r:embed="rId3">
                <a:alphaModFix/>
              </a:blip>
              <a:srcRect/>
              <a:stretch/>
            </p:blipFill>
            <p:spPr>
              <a:xfrm>
                <a:off x="2669" y="1638"/>
                <a:ext cx="600" cy="900"/>
              </a:xfrm>
              <a:prstGeom prst="rect">
                <a:avLst/>
              </a:prstGeom>
              <a:noFill/>
              <a:ln>
                <a:noFill/>
              </a:ln>
            </p:spPr>
          </p:pic>
        </p:grpSp>
        <p:pic>
          <p:nvPicPr>
            <p:cNvPr id="6" name="Shape 453" descr="http://www.iconsearch.ru/uploads/icons/iconshock_developer/128x128/database.png"/>
            <p:cNvPicPr preferRelativeResize="0"/>
            <p:nvPr/>
          </p:nvPicPr>
          <p:blipFill rotWithShape="1">
            <a:blip r:embed="rId4">
              <a:alphaModFix/>
            </a:blip>
            <a:srcRect/>
            <a:stretch/>
          </p:blipFill>
          <p:spPr>
            <a:xfrm>
              <a:off x="7561414" y="2209800"/>
              <a:ext cx="1506300" cy="1506300"/>
            </a:xfrm>
            <a:prstGeom prst="rect">
              <a:avLst/>
            </a:prstGeom>
            <a:noFill/>
            <a:ln>
              <a:noFill/>
            </a:ln>
          </p:spPr>
        </p:pic>
      </p:grpSp>
    </p:spTree>
    <p:extLst>
      <p:ext uri="{BB962C8B-B14F-4D97-AF65-F5344CB8AC3E}">
        <p14:creationId xmlns:p14="http://schemas.microsoft.com/office/powerpoint/2010/main" val="90505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and Best Practices</a:t>
            </a:r>
          </a:p>
        </p:txBody>
      </p:sp>
      <p:pic>
        <p:nvPicPr>
          <p:cNvPr id="4" name="Shape 460" descr="s9uj7DT-Odc.jpg"/>
          <p:cNvPicPr preferRelativeResize="0"/>
          <p:nvPr/>
        </p:nvPicPr>
        <p:blipFill>
          <a:blip r:embed="rId2">
            <a:alphaModFix/>
          </a:blip>
          <a:stretch>
            <a:fillRect/>
          </a:stretch>
        </p:blipFill>
        <p:spPr>
          <a:xfrm>
            <a:off x="762000" y="990600"/>
            <a:ext cx="7169562" cy="5029201"/>
          </a:xfrm>
          <a:prstGeom prst="rect">
            <a:avLst/>
          </a:prstGeom>
          <a:noFill/>
          <a:ln>
            <a:noFill/>
          </a:ln>
        </p:spPr>
      </p:pic>
    </p:spTree>
    <p:extLst>
      <p:ext uri="{BB962C8B-B14F-4D97-AF65-F5344CB8AC3E}">
        <p14:creationId xmlns:p14="http://schemas.microsoft.com/office/powerpoint/2010/main" val="63529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Best Practices for </a:t>
            </a:r>
            <a:endParaRPr lang="en-US" dirty="0"/>
          </a:p>
        </p:txBody>
      </p:sp>
      <p:sp>
        <p:nvSpPr>
          <p:cNvPr id="3" name="Rectangle 2"/>
          <p:cNvSpPr/>
          <p:nvPr/>
        </p:nvSpPr>
        <p:spPr>
          <a:xfrm>
            <a:off x="457200" y="1066800"/>
            <a:ext cx="4733668" cy="1338828"/>
          </a:xfrm>
          <a:prstGeom prst="rect">
            <a:avLst/>
          </a:prstGeom>
        </p:spPr>
        <p:txBody>
          <a:bodyPr wrap="none">
            <a:spAutoFit/>
          </a:bodyPr>
          <a:lstStyle/>
          <a:p>
            <a:pPr>
              <a:lnSpc>
                <a:spcPct val="150000"/>
              </a:lnSpc>
              <a:buClr>
                <a:schemeClr val="hlink"/>
              </a:buClr>
              <a:buSzPct val="90000"/>
            </a:pPr>
            <a:r>
              <a:rPr lang="en-US" altLang="en-US" dirty="0" smtClean="0">
                <a:solidFill>
                  <a:schemeClr val="accent2">
                    <a:lumMod val="50000"/>
                  </a:schemeClr>
                </a:solidFill>
                <a:latin typeface="Calibri" charset="0"/>
                <a:ea typeface="Calibri" charset="0"/>
                <a:cs typeface="Calibri" charset="0"/>
              </a:rPr>
              <a:t>Use </a:t>
            </a:r>
            <a:r>
              <a:rPr lang="en-US" altLang="en-US" dirty="0">
                <a:solidFill>
                  <a:schemeClr val="accent2">
                    <a:lumMod val="50000"/>
                  </a:schemeClr>
                </a:solidFill>
                <a:latin typeface="Calibri" charset="0"/>
                <a:ea typeface="Calibri" charset="0"/>
                <a:cs typeface="Calibri" charset="0"/>
              </a:rPr>
              <a:t>the standard event </a:t>
            </a:r>
            <a:r>
              <a:rPr lang="en-US" altLang="en-US" dirty="0" smtClean="0">
                <a:solidFill>
                  <a:schemeClr val="accent2">
                    <a:lumMod val="50000"/>
                  </a:schemeClr>
                </a:solidFill>
                <a:latin typeface="Calibri" charset="0"/>
                <a:ea typeface="Calibri" charset="0"/>
                <a:cs typeface="Calibri" charset="0"/>
              </a:rPr>
              <a:t>signature</a:t>
            </a:r>
          </a:p>
          <a:p>
            <a:pPr>
              <a:lnSpc>
                <a:spcPct val="150000"/>
              </a:lnSpc>
              <a:buClr>
                <a:schemeClr val="hlink"/>
              </a:buClr>
              <a:buSzPct val="90000"/>
            </a:pPr>
            <a:r>
              <a:rPr lang="en-US" altLang="en-US" dirty="0" smtClean="0">
                <a:solidFill>
                  <a:schemeClr val="accent2">
                    <a:lumMod val="50000"/>
                  </a:schemeClr>
                </a:solidFill>
                <a:latin typeface="Calibri" charset="0"/>
                <a:ea typeface="Calibri" charset="0"/>
                <a:cs typeface="Calibri" charset="0"/>
              </a:rPr>
              <a:t>Use </a:t>
            </a:r>
            <a:r>
              <a:rPr lang="en-US" altLang="en-US" dirty="0">
                <a:solidFill>
                  <a:schemeClr val="accent2">
                    <a:lumMod val="50000"/>
                  </a:schemeClr>
                </a:solidFill>
                <a:latin typeface="Calibri" charset="0"/>
                <a:ea typeface="Calibri" charset="0"/>
                <a:cs typeface="Calibri" charset="0"/>
              </a:rPr>
              <a:t>a protected virtual method to raise an event</a:t>
            </a:r>
          </a:p>
          <a:p>
            <a:pPr>
              <a:lnSpc>
                <a:spcPct val="150000"/>
              </a:lnSpc>
              <a:buClr>
                <a:schemeClr val="hlink"/>
              </a:buClr>
              <a:buSzPct val="90000"/>
            </a:pPr>
            <a:r>
              <a:rPr lang="en-US" altLang="en-US" dirty="0">
                <a:solidFill>
                  <a:schemeClr val="accent2">
                    <a:lumMod val="50000"/>
                  </a:schemeClr>
                </a:solidFill>
                <a:latin typeface="Calibri" charset="0"/>
                <a:ea typeface="Calibri" charset="0"/>
                <a:cs typeface="Calibri" charset="0"/>
              </a:rPr>
              <a:t>Do not pass null to an </a:t>
            </a:r>
            <a:r>
              <a:rPr lang="en-US" altLang="en-US" dirty="0" smtClean="0">
                <a:solidFill>
                  <a:schemeClr val="accent2">
                    <a:lumMod val="50000"/>
                  </a:schemeClr>
                </a:solidFill>
                <a:latin typeface="Calibri" charset="0"/>
                <a:ea typeface="Calibri" charset="0"/>
                <a:cs typeface="Calibri" charset="0"/>
              </a:rPr>
              <a:t>event</a:t>
            </a:r>
            <a:endParaRPr lang="en-US" altLang="en-US" dirty="0">
              <a:solidFill>
                <a:schemeClr val="accent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132376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6616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0159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Causes of </a:t>
            </a:r>
            <a:r>
              <a:rPr lang="en-US" dirty="0" smtClean="0"/>
              <a:t>Exceptions</a:t>
            </a:r>
            <a:endParaRPr lang="en-US" dirty="0"/>
          </a:p>
        </p:txBody>
      </p:sp>
      <p:grpSp>
        <p:nvGrpSpPr>
          <p:cNvPr id="24" name="Group 23"/>
          <p:cNvGrpSpPr/>
          <p:nvPr/>
        </p:nvGrpSpPr>
        <p:grpSpPr>
          <a:xfrm>
            <a:off x="304800" y="762000"/>
            <a:ext cx="8534400" cy="4256275"/>
            <a:chOff x="304800" y="762000"/>
            <a:chExt cx="8534400" cy="4256275"/>
          </a:xfrm>
        </p:grpSpPr>
        <p:sp>
          <p:nvSpPr>
            <p:cNvPr id="4" name="Rectangle 3"/>
            <p:cNvSpPr/>
            <p:nvPr/>
          </p:nvSpPr>
          <p:spPr>
            <a:xfrm>
              <a:off x="304800" y="762000"/>
              <a:ext cx="8534400" cy="923330"/>
            </a:xfrm>
            <a:prstGeom prst="rect">
              <a:avLst/>
            </a:prstGeom>
          </p:spPr>
          <p:txBody>
            <a:bodyPr wrap="square">
              <a:spAutoFit/>
            </a:bodyPr>
            <a:lstStyle/>
            <a:p>
              <a:pPr algn="just"/>
              <a:r>
                <a:rPr lang="en-US" b="1" dirty="0" smtClean="0">
                  <a:solidFill>
                    <a:schemeClr val="accent2">
                      <a:lumMod val="50000"/>
                    </a:schemeClr>
                  </a:solidFill>
                  <a:latin typeface="Calibri" charset="0"/>
                  <a:ea typeface="Calibri" charset="0"/>
                  <a:cs typeface="Calibri" charset="0"/>
                </a:rPr>
                <a:t>Code </a:t>
              </a:r>
              <a:r>
                <a:rPr lang="en-US" b="1" dirty="0">
                  <a:solidFill>
                    <a:schemeClr val="accent2">
                      <a:lumMod val="50000"/>
                    </a:schemeClr>
                  </a:solidFill>
                  <a:latin typeface="Calibri" charset="0"/>
                  <a:ea typeface="Calibri" charset="0"/>
                  <a:cs typeface="Calibri" charset="0"/>
                </a:rPr>
                <a:t>defects</a:t>
              </a:r>
              <a:r>
                <a:rPr lang="en-US" dirty="0">
                  <a:solidFill>
                    <a:schemeClr val="accent2">
                      <a:lumMod val="50000"/>
                    </a:schemeClr>
                  </a:solidFill>
                  <a:latin typeface="Calibri" charset="0"/>
                  <a:ea typeface="Calibri" charset="0"/>
                  <a:cs typeface="Calibri" charset="0"/>
                </a:rPr>
                <a:t>, such as forgetting null checks causing </a:t>
              </a:r>
              <a:r>
                <a:rPr lang="en-US" dirty="0" err="1">
                  <a:solidFill>
                    <a:schemeClr val="accent2">
                      <a:lumMod val="50000"/>
                    </a:schemeClr>
                  </a:solidFill>
                  <a:latin typeface="Calibri" charset="0"/>
                  <a:ea typeface="Calibri" charset="0"/>
                  <a:cs typeface="Calibri" charset="0"/>
                </a:rPr>
                <a:t>NullReferenceExceptions</a:t>
              </a:r>
              <a:r>
                <a:rPr lang="en-US" dirty="0">
                  <a:solidFill>
                    <a:schemeClr val="accent2">
                      <a:lumMod val="50000"/>
                    </a:schemeClr>
                  </a:solidFill>
                  <a:latin typeface="Calibri" charset="0"/>
                  <a:ea typeface="Calibri" charset="0"/>
                  <a:cs typeface="Calibri" charset="0"/>
                </a:rPr>
                <a:t> or passing invalid arguments to some method that signals the defect using an </a:t>
              </a:r>
              <a:r>
                <a:rPr lang="en-US" dirty="0" err="1">
                  <a:solidFill>
                    <a:schemeClr val="accent2">
                      <a:lumMod val="50000"/>
                    </a:schemeClr>
                  </a:solidFill>
                  <a:latin typeface="Calibri" charset="0"/>
                  <a:ea typeface="Calibri" charset="0"/>
                  <a:cs typeface="Calibri" charset="0"/>
                </a:rPr>
                <a:t>ArgumentException</a:t>
              </a:r>
              <a:r>
                <a:rPr lang="en-US" dirty="0">
                  <a:solidFill>
                    <a:schemeClr val="accent2">
                      <a:lumMod val="50000"/>
                    </a:schemeClr>
                  </a:solidFill>
                  <a:latin typeface="Calibri" charset="0"/>
                  <a:ea typeface="Calibri" charset="0"/>
                  <a:cs typeface="Calibri" charset="0"/>
                </a:rPr>
                <a:t> or variation thereof. </a:t>
              </a:r>
            </a:p>
          </p:txBody>
        </p:sp>
        <p:sp>
          <p:nvSpPr>
            <p:cNvPr id="7" name="Rectangle 6"/>
            <p:cNvSpPr/>
            <p:nvPr/>
          </p:nvSpPr>
          <p:spPr>
            <a:xfrm>
              <a:off x="304800" y="1868505"/>
              <a:ext cx="4953000" cy="1323439"/>
            </a:xfrm>
            <a:prstGeom prst="rect">
              <a:avLst/>
            </a:prstGeom>
          </p:spPr>
          <p:txBody>
            <a:bodyPr wrap="square">
              <a:spAutoFit/>
            </a:bodyPr>
            <a:lstStyle/>
            <a:p>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numbers = new[] { 2, 3, 5, 7 };</a:t>
              </a:r>
            </a:p>
            <a:p>
              <a:r>
                <a:rPr lang="en-US" sz="1600" dirty="0">
                  <a:solidFill>
                    <a:schemeClr val="accent2">
                      <a:lumMod val="50000"/>
                    </a:schemeClr>
                  </a:solidFill>
                  <a:latin typeface="Consolas" charset="0"/>
                </a:rPr>
                <a:t>for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a:t>
              </a:r>
              <a:r>
                <a:rPr lang="en-US" sz="1600" dirty="0">
                  <a:solidFill>
                    <a:schemeClr val="accent2">
                      <a:lumMod val="50000"/>
                    </a:schemeClr>
                  </a:solidFill>
                  <a:latin typeface="Consolas" charset="0"/>
                </a:rPr>
                <a:t> = 0; </a:t>
              </a:r>
              <a:r>
                <a:rPr lang="en-US" sz="1600" b="1" dirty="0" err="1">
                  <a:solidFill>
                    <a:schemeClr val="accent2">
                      <a:lumMod val="50000"/>
                    </a:schemeClr>
                  </a:solidFill>
                  <a:latin typeface="Consolas" charset="0"/>
                </a:rPr>
                <a:t>i</a:t>
              </a:r>
              <a:r>
                <a:rPr lang="en-US" sz="1600" b="1" dirty="0">
                  <a:solidFill>
                    <a:schemeClr val="accent2">
                      <a:lumMod val="50000"/>
                    </a:schemeClr>
                  </a:solidFill>
                  <a:latin typeface="Consolas" charset="0"/>
                </a:rPr>
                <a:t> &lt;= </a:t>
              </a:r>
              <a:r>
                <a:rPr lang="en-US" sz="1600" b="1" dirty="0" err="1">
                  <a:solidFill>
                    <a:schemeClr val="accent2">
                      <a:lumMod val="50000"/>
                    </a:schemeClr>
                  </a:solidFill>
                  <a:latin typeface="Consolas" charset="0"/>
                </a:rPr>
                <a:t>numbers.Length</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a:t>
              </a:r>
              <a:r>
                <a:rPr lang="en-US" sz="1600" dirty="0">
                  <a:solidFill>
                    <a:schemeClr val="accent2">
                      <a:lumMod val="50000"/>
                    </a:schemeClr>
                  </a:solidFill>
                  <a:latin typeface="Consolas" charset="0"/>
                </a:rPr>
                <a:t>++)</a:t>
              </a:r>
            </a:p>
            <a:p>
              <a:r>
                <a:rPr lang="en-US" sz="1600" dirty="0">
                  <a:solidFill>
                    <a:schemeClr val="accent2">
                      <a:lumMod val="50000"/>
                    </a:schemeClr>
                  </a:solidFill>
                  <a:latin typeface="Consolas" charset="0"/>
                </a:rPr>
                <a:t>{</a:t>
              </a:r>
            </a:p>
            <a:p>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(numbers[</a:t>
              </a:r>
              <a:r>
                <a:rPr lang="en-US" sz="1600" dirty="0" err="1">
                  <a:solidFill>
                    <a:schemeClr val="accent2">
                      <a:lumMod val="50000"/>
                    </a:schemeClr>
                  </a:solidFill>
                  <a:latin typeface="Consolas" charset="0"/>
                </a:rPr>
                <a:t>i</a:t>
              </a:r>
              <a:r>
                <a:rPr lang="en-US" sz="1600" dirty="0">
                  <a:solidFill>
                    <a:schemeClr val="accent2">
                      <a:lumMod val="50000"/>
                    </a:schemeClr>
                  </a:solidFill>
                  <a:latin typeface="Consolas" charset="0"/>
                </a:rPr>
                <a:t>]);</a:t>
              </a:r>
            </a:p>
            <a:p>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8" name="Rectangle 7"/>
            <p:cNvSpPr/>
            <p:nvPr/>
          </p:nvSpPr>
          <p:spPr>
            <a:xfrm>
              <a:off x="5767525" y="2486438"/>
              <a:ext cx="3071675" cy="369332"/>
            </a:xfrm>
            <a:prstGeom prst="rect">
              <a:avLst/>
            </a:prstGeom>
          </p:spPr>
          <p:txBody>
            <a:bodyPr wrap="none">
              <a:spAutoFit/>
            </a:bodyPr>
            <a:lstStyle/>
            <a:p>
              <a:r>
                <a:rPr lang="en-US" dirty="0" err="1">
                  <a:solidFill>
                    <a:schemeClr val="accent2">
                      <a:lumMod val="50000"/>
                    </a:schemeClr>
                  </a:solidFill>
                  <a:latin typeface="Bradley Hand" charset="0"/>
                  <a:ea typeface="Bradley Hand" charset="0"/>
                  <a:cs typeface="Bradley Hand" charset="0"/>
                </a:rPr>
                <a:t>IndexOutOfRangeException</a:t>
              </a:r>
              <a:r>
                <a:rPr lang="en-US" dirty="0">
                  <a:solidFill>
                    <a:schemeClr val="accent2">
                      <a:lumMod val="50000"/>
                    </a:schemeClr>
                  </a:solidFill>
                  <a:latin typeface="Bradley Hand" charset="0"/>
                  <a:ea typeface="Bradley Hand" charset="0"/>
                  <a:cs typeface="Bradley Hand" charset="0"/>
                </a:rPr>
                <a:t> </a:t>
              </a:r>
              <a:endParaRPr lang="en-US" dirty="0">
                <a:solidFill>
                  <a:schemeClr val="accent2">
                    <a:lumMod val="50000"/>
                  </a:schemeClr>
                </a:solidFill>
                <a:effectLst/>
                <a:latin typeface="Bradley Hand" charset="0"/>
                <a:ea typeface="Bradley Hand" charset="0"/>
                <a:cs typeface="Bradley Hand" charset="0"/>
              </a:endParaRPr>
            </a:p>
          </p:txBody>
        </p:sp>
        <p:cxnSp>
          <p:nvCxnSpPr>
            <p:cNvPr id="10" name="Straight Arrow Connector 9"/>
            <p:cNvCxnSpPr>
              <a:endCxn id="8" idx="1"/>
            </p:cNvCxnSpPr>
            <p:nvPr/>
          </p:nvCxnSpPr>
          <p:spPr>
            <a:xfrm>
              <a:off x="3674806" y="2358934"/>
              <a:ext cx="2092719" cy="31217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04800" y="3941057"/>
              <a:ext cx="8534400" cy="1077218"/>
            </a:xfrm>
            <a:prstGeom prst="rect">
              <a:avLst/>
            </a:prstGeom>
          </p:spPr>
          <p:txBody>
            <a:bodyPr wrap="square">
              <a:spAutoFit/>
            </a:bodyPr>
            <a:lstStyle/>
            <a:p>
              <a:r>
                <a:rPr lang="en-US" sz="1600" dirty="0" err="1">
                  <a:solidFill>
                    <a:schemeClr val="accent2">
                      <a:lumMod val="50000"/>
                    </a:schemeClr>
                  </a:solidFill>
                  <a:latin typeface="Consolas" charset="0"/>
                </a:rPr>
                <a:t>Console.Write</a:t>
              </a:r>
              <a:r>
                <a:rPr lang="en-US" sz="1600" dirty="0">
                  <a:solidFill>
                    <a:schemeClr val="accent2">
                      <a:lumMod val="50000"/>
                    </a:schemeClr>
                  </a:solidFill>
                  <a:latin typeface="Consolas" charset="0"/>
                </a:rPr>
                <a:t>("What’s your age ?");</a:t>
              </a:r>
            </a:p>
            <a:p>
              <a:r>
                <a:rPr lang="en-US" sz="1600" dirty="0">
                  <a:solidFill>
                    <a:schemeClr val="accent2">
                      <a:lumMod val="50000"/>
                    </a:schemeClr>
                  </a:solidFill>
                  <a:latin typeface="Consolas" charset="0"/>
                </a:rPr>
                <a:t>string age = </a:t>
              </a:r>
              <a:r>
                <a:rPr lang="en-US" sz="1600" dirty="0" err="1">
                  <a:solidFill>
                    <a:schemeClr val="accent2">
                      <a:lumMod val="50000"/>
                    </a:schemeClr>
                  </a:solidFill>
                  <a:latin typeface="Consolas" charset="0"/>
                </a:rPr>
                <a:t>Console.ReadLine</a:t>
              </a:r>
              <a:r>
                <a:rPr lang="en-US" sz="1600" dirty="0">
                  <a:solidFill>
                    <a:schemeClr val="accent2">
                      <a:lumMod val="50000"/>
                    </a:schemeClr>
                  </a:solidFill>
                  <a:latin typeface="Consolas" charset="0"/>
                </a:rPr>
                <a:t>();</a:t>
              </a:r>
            </a:p>
            <a:p>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yearOfBirth</a:t>
              </a:r>
              <a:r>
                <a:rPr lang="en-US" sz="1600" dirty="0">
                  <a:solidFill>
                    <a:schemeClr val="accent2">
                      <a:lumMod val="50000"/>
                    </a:schemeClr>
                  </a:solidFill>
                  <a:latin typeface="Consolas" charset="0"/>
                </a:rPr>
                <a:t> = </a:t>
              </a:r>
              <a:r>
                <a:rPr lang="en-US" sz="1600" dirty="0" err="1">
                  <a:solidFill>
                    <a:schemeClr val="accent2">
                      <a:lumMod val="50000"/>
                    </a:schemeClr>
                  </a:solidFill>
                  <a:latin typeface="Consolas" charset="0"/>
                </a:rPr>
                <a:t>DateTime.Now.Year</a:t>
              </a:r>
              <a:r>
                <a:rPr lang="en-US" sz="1600" dirty="0">
                  <a:solidFill>
                    <a:schemeClr val="accent2">
                      <a:lumMod val="50000"/>
                    </a:schemeClr>
                  </a:solidFill>
                  <a:latin typeface="Consolas" charset="0"/>
                </a:rPr>
                <a:t> - </a:t>
              </a:r>
              <a:r>
                <a:rPr lang="en-US" sz="1600" b="1" dirty="0" err="1">
                  <a:solidFill>
                    <a:schemeClr val="accent2">
                      <a:lumMod val="50000"/>
                    </a:schemeClr>
                  </a:solidFill>
                  <a:latin typeface="Consolas" charset="0"/>
                </a:rPr>
                <a:t>int.Parse</a:t>
              </a:r>
              <a:r>
                <a:rPr lang="en-US" sz="1600" b="1" dirty="0">
                  <a:solidFill>
                    <a:schemeClr val="accent2">
                      <a:lumMod val="50000"/>
                    </a:schemeClr>
                  </a:solidFill>
                  <a:latin typeface="Consolas" charset="0"/>
                </a:rPr>
                <a:t>(age);</a:t>
              </a:r>
            </a:p>
            <a:p>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($"I bet you were born around {</a:t>
              </a:r>
              <a:r>
                <a:rPr lang="en-US" sz="1600" dirty="0" err="1">
                  <a:solidFill>
                    <a:schemeClr val="accent2">
                      <a:lumMod val="50000"/>
                    </a:schemeClr>
                  </a:solidFill>
                  <a:latin typeface="Consolas" charset="0"/>
                </a:rPr>
                <a:t>yearOfBirth</a:t>
              </a:r>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15" name="Rectangle 14"/>
            <p:cNvSpPr/>
            <p:nvPr/>
          </p:nvSpPr>
          <p:spPr>
            <a:xfrm>
              <a:off x="6781800" y="3472212"/>
              <a:ext cx="1925527" cy="369332"/>
            </a:xfrm>
            <a:prstGeom prst="rect">
              <a:avLst/>
            </a:prstGeom>
          </p:spPr>
          <p:txBody>
            <a:bodyPr wrap="none">
              <a:spAutoFit/>
            </a:bodyPr>
            <a:lstStyle/>
            <a:p>
              <a:r>
                <a:rPr lang="en-US" dirty="0" err="1">
                  <a:solidFill>
                    <a:schemeClr val="accent2">
                      <a:lumMod val="50000"/>
                    </a:schemeClr>
                  </a:solidFill>
                  <a:latin typeface="Bradley Hand" charset="0"/>
                  <a:ea typeface="Bradley Hand" charset="0"/>
                  <a:cs typeface="Bradley Hand" charset="0"/>
                </a:rPr>
                <a:t>FormatException</a:t>
              </a:r>
              <a:r>
                <a:rPr lang="en-US" dirty="0">
                  <a:solidFill>
                    <a:schemeClr val="accent2">
                      <a:lumMod val="50000"/>
                    </a:schemeClr>
                  </a:solidFill>
                  <a:latin typeface="Bradley Hand" charset="0"/>
                  <a:ea typeface="Bradley Hand" charset="0"/>
                  <a:cs typeface="Bradley Hand" charset="0"/>
                </a:rPr>
                <a:t> </a:t>
              </a:r>
            </a:p>
          </p:txBody>
        </p:sp>
        <p:cxnSp>
          <p:nvCxnSpPr>
            <p:cNvPr id="16" name="Straight Arrow Connector 15"/>
            <p:cNvCxnSpPr>
              <a:endCxn id="15" idx="1"/>
            </p:cNvCxnSpPr>
            <p:nvPr/>
          </p:nvCxnSpPr>
          <p:spPr>
            <a:xfrm flipV="1">
              <a:off x="5125927" y="3656878"/>
              <a:ext cx="1655873" cy="816256"/>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548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Causes of Exceptions</a:t>
            </a:r>
            <a:endParaRPr lang="en-US" dirty="0">
              <a:latin typeface="Calibri" charset="0"/>
              <a:ea typeface="Calibri" charset="0"/>
              <a:cs typeface="Calibri" charset="0"/>
            </a:endParaRPr>
          </a:p>
        </p:txBody>
      </p:sp>
      <p:grpSp>
        <p:nvGrpSpPr>
          <p:cNvPr id="5" name="Group 4"/>
          <p:cNvGrpSpPr/>
          <p:nvPr/>
        </p:nvGrpSpPr>
        <p:grpSpPr>
          <a:xfrm>
            <a:off x="221226" y="838200"/>
            <a:ext cx="8617974" cy="5338703"/>
            <a:chOff x="221226" y="838200"/>
            <a:chExt cx="8617974" cy="5338703"/>
          </a:xfrm>
        </p:grpSpPr>
        <p:sp>
          <p:nvSpPr>
            <p:cNvPr id="7" name="Rectangle 6"/>
            <p:cNvSpPr/>
            <p:nvPr/>
          </p:nvSpPr>
          <p:spPr>
            <a:xfrm>
              <a:off x="228600" y="838200"/>
              <a:ext cx="8610600" cy="2800767"/>
            </a:xfrm>
            <a:prstGeom prst="rect">
              <a:avLst/>
            </a:prstGeom>
          </p:spPr>
          <p:txBody>
            <a:bodyPr wrap="square">
              <a:spAutoFit/>
            </a:bodyPr>
            <a:lstStyle/>
            <a:p>
              <a:r>
                <a:rPr lang="en-US" sz="1600" dirty="0" err="1">
                  <a:solidFill>
                    <a:schemeClr val="accent2">
                      <a:lumMod val="50000"/>
                    </a:schemeClr>
                  </a:solidFill>
                  <a:latin typeface="Consolas" charset="0"/>
                  <a:ea typeface="Consolas" charset="0"/>
                  <a:cs typeface="Consolas" charset="0"/>
                </a:rPr>
                <a:t>Console.Write</a:t>
              </a:r>
              <a:r>
                <a:rPr lang="en-US" sz="1600" dirty="0">
                  <a:solidFill>
                    <a:schemeClr val="accent2">
                      <a:lumMod val="50000"/>
                    </a:schemeClr>
                  </a:solidFill>
                  <a:latin typeface="Consolas" charset="0"/>
                  <a:ea typeface="Consolas" charset="0"/>
                  <a:cs typeface="Consolas" charset="0"/>
                </a:rPr>
                <a:t>("What’s your age?"); </a:t>
              </a:r>
            </a:p>
            <a:p>
              <a:r>
                <a:rPr lang="en-US" sz="1600" dirty="0">
                  <a:solidFill>
                    <a:schemeClr val="accent2">
                      <a:lumMod val="50000"/>
                    </a:schemeClr>
                  </a:solidFill>
                  <a:latin typeface="Consolas" charset="0"/>
                  <a:ea typeface="Consolas" charset="0"/>
                  <a:cs typeface="Consolas" charset="0"/>
                </a:rPr>
                <a:t>string age = </a:t>
              </a:r>
              <a:r>
                <a:rPr lang="en-US" sz="1600" dirty="0" err="1">
                  <a:solidFill>
                    <a:schemeClr val="accent2">
                      <a:lumMod val="50000"/>
                    </a:schemeClr>
                  </a:solidFill>
                  <a:latin typeface="Consolas" charset="0"/>
                  <a:ea typeface="Consolas" charset="0"/>
                  <a:cs typeface="Consolas" charset="0"/>
                </a:rPr>
                <a:t>Console.ReadLine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try</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yearOfBirth</a:t>
              </a:r>
              <a:r>
                <a:rPr lang="en-US" sz="1600" dirty="0">
                  <a:solidFill>
                    <a:schemeClr val="accent2">
                      <a:lumMod val="50000"/>
                    </a:schemeClr>
                  </a:solidFill>
                  <a:latin typeface="Consolas" charset="0"/>
                  <a:ea typeface="Consolas" charset="0"/>
                  <a:cs typeface="Consolas" charset="0"/>
                </a:rPr>
                <a:t> = </a:t>
              </a:r>
              <a:r>
                <a:rPr lang="en-US" sz="1600" dirty="0" err="1">
                  <a:solidFill>
                    <a:schemeClr val="accent2">
                      <a:lumMod val="50000"/>
                    </a:schemeClr>
                  </a:solidFill>
                  <a:latin typeface="Consolas" charset="0"/>
                  <a:ea typeface="Consolas" charset="0"/>
                  <a:cs typeface="Consolas" charset="0"/>
                </a:rPr>
                <a:t>DateTime.Now.Year</a:t>
              </a:r>
              <a:r>
                <a:rPr lang="en-US" sz="1600" dirty="0">
                  <a:solidFill>
                    <a:schemeClr val="accent2">
                      <a:lumMod val="50000"/>
                    </a:schemeClr>
                  </a:solidFill>
                  <a:latin typeface="Consolas" charset="0"/>
                  <a:ea typeface="Consolas" charset="0"/>
                  <a:cs typeface="Consolas" charset="0"/>
                </a:rPr>
                <a:t> - </a:t>
              </a:r>
              <a:r>
                <a:rPr lang="en-US" sz="1600" dirty="0" err="1">
                  <a:solidFill>
                    <a:schemeClr val="accent2">
                      <a:lumMod val="50000"/>
                    </a:schemeClr>
                  </a:solidFill>
                  <a:latin typeface="Consolas" charset="0"/>
                  <a:ea typeface="Consolas" charset="0"/>
                  <a:cs typeface="Consolas" charset="0"/>
                </a:rPr>
                <a:t>int.Parse</a:t>
              </a:r>
              <a:r>
                <a:rPr lang="en-US" sz="1600" dirty="0">
                  <a:solidFill>
                    <a:schemeClr val="accent2">
                      <a:lumMod val="50000"/>
                    </a:schemeClr>
                  </a:solidFill>
                  <a:latin typeface="Consolas" charset="0"/>
                  <a:ea typeface="Consolas" charset="0"/>
                  <a:cs typeface="Consolas" charset="0"/>
                </a:rPr>
                <a:t>(age);</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Console.WriteLine</a:t>
              </a:r>
              <a:r>
                <a:rPr lang="en-US" sz="1600" dirty="0">
                  <a:solidFill>
                    <a:schemeClr val="accent2">
                      <a:lumMod val="50000"/>
                    </a:schemeClr>
                  </a:solidFill>
                  <a:latin typeface="Consolas" charset="0"/>
                  <a:ea typeface="Consolas" charset="0"/>
                  <a:cs typeface="Consolas" charset="0"/>
                </a:rPr>
                <a:t>($"I bet you were born around {</a:t>
              </a:r>
              <a:r>
                <a:rPr lang="en-US" sz="1600" dirty="0" err="1">
                  <a:solidFill>
                    <a:schemeClr val="accent2">
                      <a:lumMod val="50000"/>
                    </a:schemeClr>
                  </a:solidFill>
                  <a:latin typeface="Consolas" charset="0"/>
                  <a:ea typeface="Consolas" charset="0"/>
                  <a:cs typeface="Consolas" charset="0"/>
                </a:rPr>
                <a:t>yearOfBirth</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catch (</a:t>
              </a:r>
              <a:r>
                <a:rPr lang="en-US" sz="1600" dirty="0" err="1">
                  <a:solidFill>
                    <a:schemeClr val="accent2">
                      <a:lumMod val="50000"/>
                    </a:schemeClr>
                  </a:solidFill>
                  <a:latin typeface="Consolas" charset="0"/>
                  <a:ea typeface="Consolas" charset="0"/>
                  <a:cs typeface="Consolas" charset="0"/>
                </a:rPr>
                <a:t>FormatException</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Console.WriteLine</a:t>
              </a:r>
              <a:r>
                <a:rPr lang="en-US" sz="1600" dirty="0">
                  <a:solidFill>
                    <a:schemeClr val="accent2">
                      <a:lumMod val="50000"/>
                    </a:schemeClr>
                  </a:solidFill>
                  <a:latin typeface="Consolas" charset="0"/>
                  <a:ea typeface="Consolas" charset="0"/>
                  <a:cs typeface="Consolas" charset="0"/>
                </a:rPr>
                <a:t>($"Invalid {</a:t>
              </a:r>
              <a:r>
                <a:rPr lang="en-US" sz="1600" dirty="0" err="1">
                  <a:solidFill>
                    <a:schemeClr val="accent2">
                      <a:lumMod val="50000"/>
                    </a:schemeClr>
                  </a:solidFill>
                  <a:latin typeface="Consolas" charset="0"/>
                  <a:ea typeface="Consolas" charset="0"/>
                  <a:cs typeface="Consolas" charset="0"/>
                </a:rPr>
                <a:t>nameof</a:t>
              </a:r>
              <a:r>
                <a:rPr lang="en-US" sz="1600" dirty="0">
                  <a:solidFill>
                    <a:schemeClr val="accent2">
                      <a:lumMod val="50000"/>
                    </a:schemeClr>
                  </a:solidFill>
                  <a:latin typeface="Consolas" charset="0"/>
                  <a:ea typeface="Consolas" charset="0"/>
                  <a:cs typeface="Consolas" charset="0"/>
                </a:rPr>
                <a:t>(age)} specified.");</a:t>
              </a:r>
            </a:p>
            <a:p>
              <a:r>
                <a:rPr lang="en-US" sz="1600" dirty="0">
                  <a:solidFill>
                    <a:schemeClr val="accent2">
                      <a:lumMod val="50000"/>
                    </a:schemeClr>
                  </a:solidFill>
                  <a:latin typeface="Consolas" charset="0"/>
                  <a:ea typeface="Consolas" charset="0"/>
                  <a:cs typeface="Consolas" charset="0"/>
                </a:rPr>
                <a:t>}</a:t>
              </a:r>
            </a:p>
          </p:txBody>
        </p:sp>
        <p:sp>
          <p:nvSpPr>
            <p:cNvPr id="3" name="Rectangle 2"/>
            <p:cNvSpPr/>
            <p:nvPr/>
          </p:nvSpPr>
          <p:spPr>
            <a:xfrm>
              <a:off x="221226" y="4114800"/>
              <a:ext cx="8617974" cy="2062103"/>
            </a:xfrm>
            <a:prstGeom prst="rect">
              <a:avLst/>
            </a:prstGeom>
          </p:spPr>
          <p:txBody>
            <a:bodyPr wrap="square">
              <a:spAutoFit/>
            </a:bodyPr>
            <a:lstStyle/>
            <a:p>
              <a:r>
                <a:rPr lang="en-US" sz="1600" dirty="0" err="1">
                  <a:solidFill>
                    <a:schemeClr val="accent2">
                      <a:lumMod val="50000"/>
                    </a:schemeClr>
                  </a:solidFill>
                  <a:latin typeface="Consolas" charset="0"/>
                </a:rPr>
                <a:t>Console.Write</a:t>
              </a:r>
              <a:r>
                <a:rPr lang="en-US" sz="1600" dirty="0">
                  <a:solidFill>
                    <a:schemeClr val="accent2">
                      <a:lumMod val="50000"/>
                    </a:schemeClr>
                  </a:solidFill>
                  <a:latin typeface="Consolas" charset="0"/>
                </a:rPr>
                <a:t>("What’s your age?"); </a:t>
              </a:r>
            </a:p>
            <a:p>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ageString</a:t>
              </a:r>
              <a:r>
                <a:rPr lang="en-US" sz="1600" dirty="0">
                  <a:solidFill>
                    <a:schemeClr val="accent2">
                      <a:lumMod val="50000"/>
                    </a:schemeClr>
                  </a:solidFill>
                  <a:latin typeface="Consolas" charset="0"/>
                </a:rPr>
                <a:t> = </a:t>
              </a:r>
              <a:r>
                <a:rPr lang="en-US" sz="1600" dirty="0" err="1">
                  <a:solidFill>
                    <a:schemeClr val="accent2">
                      <a:lumMod val="50000"/>
                    </a:schemeClr>
                  </a:solidFill>
                  <a:latin typeface="Consolas" charset="0"/>
                </a:rPr>
                <a:t>Console.ReadLine</a:t>
              </a:r>
              <a:r>
                <a:rPr lang="en-US" sz="1600" dirty="0">
                  <a:solidFill>
                    <a:schemeClr val="accent2">
                      <a:lumMod val="50000"/>
                    </a:schemeClr>
                  </a:solidFill>
                  <a:latin typeface="Consolas" charset="0"/>
                </a:rPr>
                <a:t>(); </a:t>
              </a:r>
            </a:p>
            <a:p>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age;</a:t>
              </a:r>
            </a:p>
            <a:p>
              <a:r>
                <a:rPr lang="en-US" sz="1600" dirty="0">
                  <a:solidFill>
                    <a:schemeClr val="accent2">
                      <a:lumMod val="50000"/>
                    </a:schemeClr>
                  </a:solidFill>
                  <a:latin typeface="Consolas" charset="0"/>
                </a:rPr>
                <a:t>if (</a:t>
              </a:r>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a:t>
              </a:r>
              <a:r>
                <a:rPr lang="en-US" sz="1600" dirty="0" err="1">
                  <a:solidFill>
                    <a:schemeClr val="accent2">
                      <a:lumMod val="50000"/>
                    </a:schemeClr>
                  </a:solidFill>
                  <a:latin typeface="Consolas" charset="0"/>
                </a:rPr>
                <a:t>ageString</a:t>
              </a:r>
              <a:r>
                <a:rPr lang="en-US" sz="1600" dirty="0">
                  <a:solidFill>
                    <a:schemeClr val="accent2">
                      <a:lumMod val="50000"/>
                    </a:schemeClr>
                  </a:solidFill>
                  <a:latin typeface="Consolas" charset="0"/>
                </a:rPr>
                <a:t>, out age))</a:t>
              </a:r>
            </a:p>
            <a:p>
              <a:r>
                <a:rPr lang="en-US" sz="1600" dirty="0">
                  <a:solidFill>
                    <a:schemeClr val="accent2">
                      <a:lumMod val="50000"/>
                    </a:schemeClr>
                  </a:solidFill>
                  <a:latin typeface="Consolas" charset="0"/>
                </a:rPr>
                <a:t>{</a:t>
              </a:r>
            </a:p>
            <a:p>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yearOfBirth</a:t>
              </a:r>
              <a:r>
                <a:rPr lang="en-US" sz="1600" dirty="0">
                  <a:solidFill>
                    <a:schemeClr val="accent2">
                      <a:lumMod val="50000"/>
                    </a:schemeClr>
                  </a:solidFill>
                  <a:latin typeface="Consolas" charset="0"/>
                </a:rPr>
                <a:t> = </a:t>
              </a:r>
              <a:r>
                <a:rPr lang="en-US" sz="1600" dirty="0" err="1">
                  <a:solidFill>
                    <a:schemeClr val="accent2">
                      <a:lumMod val="50000"/>
                    </a:schemeClr>
                  </a:solidFill>
                  <a:latin typeface="Consolas" charset="0"/>
                </a:rPr>
                <a:t>DateTime.Now.Year</a:t>
              </a:r>
              <a:r>
                <a:rPr lang="en-US" sz="1600" dirty="0">
                  <a:solidFill>
                    <a:schemeClr val="accent2">
                      <a:lumMod val="50000"/>
                    </a:schemeClr>
                  </a:solidFill>
                  <a:latin typeface="Consolas" charset="0"/>
                </a:rPr>
                <a:t> - age;</a:t>
              </a:r>
            </a:p>
            <a:p>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($"I bet you were born around {</a:t>
              </a:r>
              <a:r>
                <a:rPr lang="en-US" sz="1600" dirty="0" err="1">
                  <a:solidFill>
                    <a:schemeClr val="accent2">
                      <a:lumMod val="50000"/>
                    </a:schemeClr>
                  </a:solidFill>
                  <a:latin typeface="Consolas" charset="0"/>
                </a:rPr>
                <a:t>yearOfBirth</a:t>
              </a:r>
              <a:r>
                <a:rPr lang="en-US" sz="1600" dirty="0">
                  <a:solidFill>
                    <a:schemeClr val="accent2">
                      <a:lumMod val="50000"/>
                    </a:schemeClr>
                  </a:solidFill>
                  <a:latin typeface="Consolas" charset="0"/>
                </a:rPr>
                <a:t>}.");</a:t>
              </a:r>
            </a:p>
            <a:p>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11" name="Rectangle 10"/>
            <p:cNvSpPr/>
            <p:nvPr/>
          </p:nvSpPr>
          <p:spPr>
            <a:xfrm>
              <a:off x="990600" y="3638967"/>
              <a:ext cx="901209" cy="400110"/>
            </a:xfrm>
            <a:prstGeom prst="rect">
              <a:avLst/>
            </a:prstGeom>
          </p:spPr>
          <p:txBody>
            <a:bodyPr wrap="none">
              <a:spAutoFit/>
            </a:bodyPr>
            <a:lstStyle/>
            <a:p>
              <a:r>
                <a:rPr lang="en-US" sz="2000" b="1" dirty="0" smtClean="0">
                  <a:solidFill>
                    <a:schemeClr val="accent2">
                      <a:lumMod val="50000"/>
                    </a:schemeClr>
                  </a:solidFill>
                  <a:latin typeface="Bradley Hand" charset="0"/>
                  <a:ea typeface="Bradley Hand" charset="0"/>
                  <a:cs typeface="Bradley Hand" charset="0"/>
                </a:rPr>
                <a:t>versus</a:t>
              </a:r>
              <a:endParaRPr lang="en-US" b="1" dirty="0">
                <a:solidFill>
                  <a:schemeClr val="accent2">
                    <a:lumMod val="50000"/>
                  </a:schemeClr>
                </a:solidFill>
                <a:effectLst/>
                <a:latin typeface="Bradley Hand" charset="0"/>
                <a:ea typeface="Bradley Hand" charset="0"/>
                <a:cs typeface="Bradley Hand" charset="0"/>
              </a:endParaRPr>
            </a:p>
          </p:txBody>
        </p:sp>
      </p:grpSp>
    </p:spTree>
    <p:extLst>
      <p:ext uri="{BB962C8B-B14F-4D97-AF65-F5344CB8AC3E}">
        <p14:creationId xmlns:p14="http://schemas.microsoft.com/office/powerpoint/2010/main" val="1635234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Causes of Exceptions</a:t>
            </a:r>
            <a:endParaRPr lang="en-US" dirty="0">
              <a:latin typeface="Calibri" charset="0"/>
              <a:ea typeface="Calibri" charset="0"/>
              <a:cs typeface="Calibri" charset="0"/>
            </a:endParaRPr>
          </a:p>
        </p:txBody>
      </p:sp>
      <p:grpSp>
        <p:nvGrpSpPr>
          <p:cNvPr id="11" name="Group 10"/>
          <p:cNvGrpSpPr/>
          <p:nvPr/>
        </p:nvGrpSpPr>
        <p:grpSpPr>
          <a:xfrm>
            <a:off x="304800" y="762000"/>
            <a:ext cx="8534400" cy="2183723"/>
            <a:chOff x="304800" y="762000"/>
            <a:chExt cx="8534400" cy="2183723"/>
          </a:xfrm>
        </p:grpSpPr>
        <p:sp>
          <p:nvSpPr>
            <p:cNvPr id="4" name="Rectangle 3"/>
            <p:cNvSpPr/>
            <p:nvPr/>
          </p:nvSpPr>
          <p:spPr>
            <a:xfrm>
              <a:off x="304800" y="762000"/>
              <a:ext cx="8534400" cy="646331"/>
            </a:xfrm>
            <a:prstGeom prst="rect">
              <a:avLst/>
            </a:prstGeom>
          </p:spPr>
          <p:txBody>
            <a:bodyPr wrap="square">
              <a:spAutoFit/>
            </a:bodyPr>
            <a:lstStyle/>
            <a:p>
              <a:pPr algn="just"/>
              <a:r>
                <a:rPr lang="en-US" b="1" dirty="0">
                  <a:solidFill>
                    <a:schemeClr val="accent2">
                      <a:lumMod val="50000"/>
                    </a:schemeClr>
                  </a:solidFill>
                  <a:latin typeface="Calibri" charset="0"/>
                  <a:ea typeface="Calibri" charset="0"/>
                  <a:cs typeface="Calibri" charset="0"/>
                </a:rPr>
                <a:t>Runtime disasters </a:t>
              </a:r>
              <a:r>
                <a:rPr lang="en-US" dirty="0">
                  <a:solidFill>
                    <a:schemeClr val="accent2">
                      <a:lumMod val="50000"/>
                    </a:schemeClr>
                  </a:solidFill>
                  <a:latin typeface="Calibri" charset="0"/>
                  <a:ea typeface="Calibri" charset="0"/>
                  <a:cs typeface="Calibri" charset="0"/>
                </a:rPr>
                <a:t>that prevent the CLR’s execution engine from continuing execution; for example, due to insufficient memory (</a:t>
              </a:r>
              <a:r>
                <a:rPr lang="en-US" dirty="0" err="1">
                  <a:solidFill>
                    <a:schemeClr val="accent2">
                      <a:lumMod val="50000"/>
                    </a:schemeClr>
                  </a:solidFill>
                  <a:latin typeface="Calibri" charset="0"/>
                  <a:ea typeface="Calibri" charset="0"/>
                  <a:cs typeface="Calibri" charset="0"/>
                </a:rPr>
                <a:t>OutOfMemoryException</a:t>
              </a:r>
              <a:r>
                <a:rPr lang="en-US" dirty="0">
                  <a:solidFill>
                    <a:schemeClr val="accent2">
                      <a:lumMod val="50000"/>
                    </a:schemeClr>
                  </a:solidFill>
                  <a:latin typeface="Calibri" charset="0"/>
                  <a:ea typeface="Calibri" charset="0"/>
                  <a:cs typeface="Calibri" charset="0"/>
                </a:rPr>
                <a:t>) or a stack overflow. </a:t>
              </a:r>
            </a:p>
          </p:txBody>
        </p:sp>
        <p:sp>
          <p:nvSpPr>
            <p:cNvPr id="7" name="Rectangle 6"/>
            <p:cNvSpPr/>
            <p:nvPr/>
          </p:nvSpPr>
          <p:spPr>
            <a:xfrm>
              <a:off x="304800" y="1868505"/>
              <a:ext cx="2362200" cy="1077218"/>
            </a:xfrm>
            <a:prstGeom prst="rect">
              <a:avLst/>
            </a:prstGeom>
          </p:spPr>
          <p:txBody>
            <a:bodyPr wrap="square">
              <a:spAutoFit/>
            </a:bodyPr>
            <a:lstStyle/>
            <a:p>
              <a:r>
                <a:rPr lang="en-US" sz="1600" dirty="0" smtClean="0">
                  <a:solidFill>
                    <a:schemeClr val="accent2">
                      <a:lumMod val="50000"/>
                    </a:schemeClr>
                  </a:solidFill>
                  <a:latin typeface="Consolas" charset="0"/>
                </a:rPr>
                <a:t>static void Main()</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r>
                <a:rPr lang="en-US" sz="1600" dirty="0">
                  <a:solidFill>
                    <a:schemeClr val="accent2">
                      <a:lumMod val="50000"/>
                    </a:schemeClr>
                  </a:solidFill>
                  <a:latin typeface="Consolas" charset="0"/>
                </a:rPr>
                <a:t>	</a:t>
              </a:r>
              <a:r>
                <a:rPr lang="en-US" sz="1600" dirty="0" smtClean="0">
                  <a:solidFill>
                    <a:schemeClr val="accent2">
                      <a:lumMod val="50000"/>
                    </a:schemeClr>
                  </a:solidFill>
                  <a:latin typeface="Consolas" charset="0"/>
                </a:rPr>
                <a:t>Main();</a:t>
              </a:r>
              <a:endParaRPr lang="en-US" sz="1600" dirty="0">
                <a:solidFill>
                  <a:schemeClr val="accent2">
                    <a:lumMod val="50000"/>
                  </a:schemeClr>
                </a:solidFill>
                <a:latin typeface="Consolas" charset="0"/>
              </a:endParaRPr>
            </a:p>
            <a:p>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8" name="Rectangle 7"/>
            <p:cNvSpPr/>
            <p:nvPr/>
          </p:nvSpPr>
          <p:spPr>
            <a:xfrm>
              <a:off x="4495800" y="2088417"/>
              <a:ext cx="2637260" cy="369332"/>
            </a:xfrm>
            <a:prstGeom prst="rect">
              <a:avLst/>
            </a:prstGeom>
          </p:spPr>
          <p:txBody>
            <a:bodyPr wrap="none">
              <a:spAutoFit/>
            </a:bodyPr>
            <a:lstStyle/>
            <a:p>
              <a:r>
                <a:rPr lang="en-US" dirty="0" err="1" smtClean="0">
                  <a:solidFill>
                    <a:schemeClr val="accent2">
                      <a:lumMod val="50000"/>
                    </a:schemeClr>
                  </a:solidFill>
                  <a:latin typeface="Bradley Hand" charset="0"/>
                  <a:ea typeface="Bradley Hand" charset="0"/>
                  <a:cs typeface="Bradley Hand" charset="0"/>
                </a:rPr>
                <a:t>StackOverflowException</a:t>
              </a:r>
              <a:endParaRPr lang="en-US" dirty="0">
                <a:solidFill>
                  <a:schemeClr val="accent2">
                    <a:lumMod val="50000"/>
                  </a:schemeClr>
                </a:solidFill>
                <a:effectLst/>
                <a:latin typeface="Bradley Hand" charset="0"/>
                <a:ea typeface="Bradley Hand" charset="0"/>
                <a:cs typeface="Bradley Hand" charset="0"/>
              </a:endParaRPr>
            </a:p>
          </p:txBody>
        </p:sp>
        <p:cxnSp>
          <p:nvCxnSpPr>
            <p:cNvPr id="10" name="Straight Arrow Connector 9"/>
            <p:cNvCxnSpPr>
              <a:stCxn id="7" idx="3"/>
              <a:endCxn id="8" idx="1"/>
            </p:cNvCxnSpPr>
            <p:nvPr/>
          </p:nvCxnSpPr>
          <p:spPr>
            <a:xfrm flipV="1">
              <a:off x="2667000" y="2273083"/>
              <a:ext cx="1828800" cy="13403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253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Causes of Exceptions</a:t>
            </a:r>
            <a:endParaRPr lang="en-US" dirty="0">
              <a:latin typeface="Calibri" charset="0"/>
              <a:ea typeface="Calibri" charset="0"/>
              <a:cs typeface="Calibri" charset="0"/>
            </a:endParaRPr>
          </a:p>
        </p:txBody>
      </p:sp>
      <p:grpSp>
        <p:nvGrpSpPr>
          <p:cNvPr id="12" name="Group 11"/>
          <p:cNvGrpSpPr/>
          <p:nvPr/>
        </p:nvGrpSpPr>
        <p:grpSpPr>
          <a:xfrm>
            <a:off x="304800" y="762000"/>
            <a:ext cx="8534400" cy="5039618"/>
            <a:chOff x="304800" y="762000"/>
            <a:chExt cx="8534400" cy="5039618"/>
          </a:xfrm>
        </p:grpSpPr>
        <p:sp>
          <p:nvSpPr>
            <p:cNvPr id="4" name="Rectangle 3"/>
            <p:cNvSpPr/>
            <p:nvPr/>
          </p:nvSpPr>
          <p:spPr>
            <a:xfrm>
              <a:off x="304800" y="762000"/>
              <a:ext cx="8534400" cy="923330"/>
            </a:xfrm>
            <a:prstGeom prst="rect">
              <a:avLst/>
            </a:prstGeom>
          </p:spPr>
          <p:txBody>
            <a:bodyPr wrap="square">
              <a:spAutoFit/>
            </a:bodyPr>
            <a:lstStyle/>
            <a:p>
              <a:pPr algn="just"/>
              <a:r>
                <a:rPr lang="en-US" b="1" dirty="0">
                  <a:solidFill>
                    <a:schemeClr val="accent2">
                      <a:lumMod val="50000"/>
                    </a:schemeClr>
                  </a:solidFill>
                  <a:latin typeface="Calibri" charset="0"/>
                  <a:ea typeface="Calibri" charset="0"/>
                  <a:cs typeface="Calibri" charset="0"/>
                </a:rPr>
                <a:t>Error conditions </a:t>
              </a:r>
              <a:r>
                <a:rPr lang="en-US" dirty="0">
                  <a:solidFill>
                    <a:schemeClr val="accent2">
                      <a:lumMod val="50000"/>
                    </a:schemeClr>
                  </a:solidFill>
                  <a:latin typeface="Calibri" charset="0"/>
                  <a:ea typeface="Calibri" charset="0"/>
                  <a:cs typeface="Calibri" charset="0"/>
                </a:rPr>
                <a:t>in the environment where the code is operating, such as a missing configuration file, failure to connect to a web service or a database, or an external component failing. </a:t>
              </a:r>
            </a:p>
          </p:txBody>
        </p:sp>
        <p:sp>
          <p:nvSpPr>
            <p:cNvPr id="8" name="Rectangle 7"/>
            <p:cNvSpPr/>
            <p:nvPr/>
          </p:nvSpPr>
          <p:spPr>
            <a:xfrm>
              <a:off x="6199482" y="3820300"/>
              <a:ext cx="2521844" cy="369332"/>
            </a:xfrm>
            <a:prstGeom prst="rect">
              <a:avLst/>
            </a:prstGeom>
          </p:spPr>
          <p:txBody>
            <a:bodyPr wrap="none">
              <a:spAutoFit/>
            </a:bodyPr>
            <a:lstStyle/>
            <a:p>
              <a:r>
                <a:rPr lang="en-US" dirty="0" err="1" smtClean="0">
                  <a:solidFill>
                    <a:schemeClr val="accent2">
                      <a:lumMod val="50000"/>
                    </a:schemeClr>
                  </a:solidFill>
                  <a:latin typeface="Bradley Hand" charset="0"/>
                  <a:ea typeface="Bradley Hand" charset="0"/>
                  <a:cs typeface="Bradley Hand" charset="0"/>
                </a:rPr>
                <a:t>FileNotFoundException</a:t>
              </a:r>
              <a:endParaRPr lang="en-US" dirty="0">
                <a:solidFill>
                  <a:schemeClr val="accent2">
                    <a:lumMod val="50000"/>
                  </a:schemeClr>
                </a:solidFill>
                <a:effectLst/>
                <a:latin typeface="Bradley Hand" charset="0"/>
                <a:ea typeface="Bradley Hand" charset="0"/>
                <a:cs typeface="Bradley Hand" charset="0"/>
              </a:endParaRPr>
            </a:p>
          </p:txBody>
        </p:sp>
        <p:cxnSp>
          <p:nvCxnSpPr>
            <p:cNvPr id="10" name="Straight Arrow Connector 9"/>
            <p:cNvCxnSpPr/>
            <p:nvPr/>
          </p:nvCxnSpPr>
          <p:spPr>
            <a:xfrm>
              <a:off x="5029200" y="2845148"/>
              <a:ext cx="1524000" cy="90794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304800" y="1937207"/>
              <a:ext cx="85344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static void </a:t>
              </a:r>
              <a:r>
                <a:rPr lang="en-US" sz="1600" dirty="0" err="1">
                  <a:solidFill>
                    <a:schemeClr val="accent2">
                      <a:lumMod val="50000"/>
                    </a:schemeClr>
                  </a:solidFill>
                  <a:latin typeface="Consolas" charset="0"/>
                  <a:ea typeface="Consolas" charset="0"/>
                  <a:cs typeface="Consolas" charset="0"/>
                </a:rPr>
                <a:t>PrintFile</a:t>
              </a:r>
              <a:r>
                <a:rPr lang="en-US" sz="1600" dirty="0">
                  <a:solidFill>
                    <a:schemeClr val="accent2">
                      <a:lumMod val="50000"/>
                    </a:schemeClr>
                  </a:solidFill>
                  <a:latin typeface="Consolas" charset="0"/>
                  <a:ea typeface="Consolas" charset="0"/>
                  <a:cs typeface="Consolas" charset="0"/>
                </a:rPr>
                <a:t>(string path)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foreach</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(string line in </a:t>
              </a:r>
              <a:r>
                <a:rPr lang="en-US" sz="1600" b="1" dirty="0" err="1">
                  <a:solidFill>
                    <a:schemeClr val="accent2">
                      <a:lumMod val="50000"/>
                    </a:schemeClr>
                  </a:solidFill>
                  <a:latin typeface="Consolas" charset="0"/>
                  <a:ea typeface="Consolas" charset="0"/>
                  <a:cs typeface="Consolas" charset="0"/>
                </a:rPr>
                <a:t>File.ReadAllLines</a:t>
              </a:r>
              <a:r>
                <a:rPr lang="en-US" sz="1600" b="1" dirty="0">
                  <a:solidFill>
                    <a:schemeClr val="accent2">
                      <a:lumMod val="50000"/>
                    </a:schemeClr>
                  </a:solidFill>
                  <a:latin typeface="Consolas" charset="0"/>
                  <a:ea typeface="Consolas" charset="0"/>
                  <a:cs typeface="Consolas" charset="0"/>
                </a:rPr>
                <a:t>(path)</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(line</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p>
          </p:txBody>
        </p:sp>
        <p:sp>
          <p:nvSpPr>
            <p:cNvPr id="11" name="Rectangle 10"/>
            <p:cNvSpPr/>
            <p:nvPr/>
          </p:nvSpPr>
          <p:spPr>
            <a:xfrm>
              <a:off x="304800" y="4724400"/>
              <a:ext cx="7162800" cy="1077218"/>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File.Exists</a:t>
              </a:r>
              <a:r>
                <a:rPr lang="en-US" sz="1600" dirty="0">
                  <a:solidFill>
                    <a:schemeClr val="accent2">
                      <a:lumMod val="50000"/>
                    </a:schemeClr>
                  </a:solidFill>
                  <a:latin typeface="Consolas" charset="0"/>
                  <a:ea typeface="Consolas" charset="0"/>
                  <a:cs typeface="Consolas" charset="0"/>
                </a:rPr>
                <a:t>(path))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Handle the problematic situation</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204920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the call stack for the exception handler</a:t>
            </a:r>
          </a:p>
        </p:txBody>
      </p:sp>
      <p:pic>
        <p:nvPicPr>
          <p:cNvPr id="45" name="Picture 44"/>
          <p:cNvPicPr>
            <a:picLocks noChangeAspect="1"/>
          </p:cNvPicPr>
          <p:nvPr/>
        </p:nvPicPr>
        <p:blipFill>
          <a:blip r:embed="rId2"/>
          <a:stretch>
            <a:fillRect/>
          </a:stretch>
        </p:blipFill>
        <p:spPr>
          <a:xfrm>
            <a:off x="1257300" y="990600"/>
            <a:ext cx="6629400" cy="5020089"/>
          </a:xfrm>
          <a:prstGeom prst="rect">
            <a:avLst/>
          </a:prstGeom>
        </p:spPr>
      </p:pic>
    </p:spTree>
    <p:extLst>
      <p:ext uri="{BB962C8B-B14F-4D97-AF65-F5344CB8AC3E}">
        <p14:creationId xmlns:p14="http://schemas.microsoft.com/office/powerpoint/2010/main" val="1533143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Is an Exception?</a:t>
            </a:r>
            <a:endParaRPr lang="en-US" dirty="0"/>
          </a:p>
        </p:txBody>
      </p:sp>
      <p:grpSp>
        <p:nvGrpSpPr>
          <p:cNvPr id="44" name="Group 43"/>
          <p:cNvGrpSpPr/>
          <p:nvPr/>
        </p:nvGrpSpPr>
        <p:grpSpPr>
          <a:xfrm>
            <a:off x="419100" y="838200"/>
            <a:ext cx="8305800" cy="1510525"/>
            <a:chOff x="419100" y="1371600"/>
            <a:chExt cx="8305800" cy="1510525"/>
          </a:xfrm>
        </p:grpSpPr>
        <p:grpSp>
          <p:nvGrpSpPr>
            <p:cNvPr id="31" name="Group 30"/>
            <p:cNvGrpSpPr/>
            <p:nvPr/>
          </p:nvGrpSpPr>
          <p:grpSpPr>
            <a:xfrm>
              <a:off x="419100" y="1371600"/>
              <a:ext cx="8305800" cy="1510525"/>
              <a:chOff x="304800" y="1156475"/>
              <a:chExt cx="8305800" cy="1510525"/>
            </a:xfrm>
          </p:grpSpPr>
          <p:sp>
            <p:nvSpPr>
              <p:cNvPr id="3" name="Shape 99"/>
              <p:cNvSpPr/>
              <p:nvPr/>
            </p:nvSpPr>
            <p:spPr>
              <a:xfrm>
                <a:off x="304800" y="1447800"/>
                <a:ext cx="990600" cy="609599"/>
              </a:xfrm>
              <a:prstGeom prst="roundRect">
                <a:avLst>
                  <a:gd name="adj" fmla="val 16667"/>
                </a:avLst>
              </a:prstGeom>
              <a:noFill/>
              <a:ln w="28575">
                <a:solidFill>
                  <a:schemeClr val="tx1"/>
                </a:solidFill>
                <a:prstDash val="sysDash"/>
              </a:ln>
              <a:effectLst/>
            </p:spPr>
            <p:txBody>
              <a:bodyPr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ru-RU" sz="1800" b="1" i="0" u="none" strike="noStrike" cap="none">
                    <a:solidFill>
                      <a:schemeClr val="dk1"/>
                    </a:solidFill>
                    <a:latin typeface="Arial"/>
                    <a:ea typeface="Arial"/>
                    <a:cs typeface="Arial"/>
                    <a:sym typeface="Arial"/>
                  </a:rPr>
                  <a:t>Main</a:t>
                </a:r>
              </a:p>
            </p:txBody>
          </p:sp>
          <p:sp>
            <p:nvSpPr>
              <p:cNvPr id="4" name="Shape 100"/>
              <p:cNvSpPr/>
              <p:nvPr/>
            </p:nvSpPr>
            <p:spPr>
              <a:xfrm>
                <a:off x="1981200" y="1447800"/>
                <a:ext cx="838200" cy="609599"/>
              </a:xfrm>
              <a:prstGeom prst="roundRect">
                <a:avLst>
                  <a:gd name="adj" fmla="val 16667"/>
                </a:avLst>
              </a:prstGeom>
              <a:noFill/>
              <a:ln w="28575">
                <a:solidFill>
                  <a:schemeClr val="tx1"/>
                </a:solidFill>
                <a:prstDash val="sysDash"/>
              </a:ln>
              <a:effectLst/>
            </p:spPr>
            <p:txBody>
              <a:bodyPr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ru-RU" sz="1800" b="1" i="0" u="none" strike="noStrike" cap="none">
                    <a:solidFill>
                      <a:schemeClr val="dk1"/>
                    </a:solidFill>
                    <a:latin typeface="Arial"/>
                    <a:ea typeface="Arial"/>
                    <a:cs typeface="Arial"/>
                    <a:sym typeface="Arial"/>
                  </a:rPr>
                  <a:t>A</a:t>
                </a:r>
              </a:p>
            </p:txBody>
          </p:sp>
          <p:sp>
            <p:nvSpPr>
              <p:cNvPr id="5" name="Shape 101"/>
              <p:cNvSpPr/>
              <p:nvPr/>
            </p:nvSpPr>
            <p:spPr>
              <a:xfrm>
                <a:off x="3505200" y="1447800"/>
                <a:ext cx="762000" cy="609599"/>
              </a:xfrm>
              <a:prstGeom prst="roundRect">
                <a:avLst>
                  <a:gd name="adj" fmla="val 16667"/>
                </a:avLst>
              </a:prstGeom>
              <a:noFill/>
              <a:ln w="28575">
                <a:solidFill>
                  <a:schemeClr val="tx1"/>
                </a:solidFill>
                <a:prstDash val="sysDash"/>
              </a:ln>
              <a:effectLst/>
            </p:spPr>
            <p:txBody>
              <a:bodyPr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ru-RU" sz="1800" b="1" i="0" u="none" strike="noStrike" cap="none">
                    <a:solidFill>
                      <a:schemeClr val="dk1"/>
                    </a:solidFill>
                    <a:latin typeface="Arial"/>
                    <a:ea typeface="Arial"/>
                    <a:cs typeface="Arial"/>
                    <a:sym typeface="Arial"/>
                  </a:rPr>
                  <a:t>B</a:t>
                </a:r>
              </a:p>
            </p:txBody>
          </p:sp>
          <p:sp>
            <p:nvSpPr>
              <p:cNvPr id="6" name="Shape 102"/>
              <p:cNvSpPr/>
              <p:nvPr/>
            </p:nvSpPr>
            <p:spPr>
              <a:xfrm>
                <a:off x="4953000" y="1447799"/>
                <a:ext cx="762000" cy="609599"/>
              </a:xfrm>
              <a:prstGeom prst="roundRect">
                <a:avLst>
                  <a:gd name="adj" fmla="val 16667"/>
                </a:avLst>
              </a:prstGeom>
              <a:noFill/>
              <a:ln w="28575">
                <a:solidFill>
                  <a:schemeClr val="tx1"/>
                </a:solidFill>
                <a:prstDash val="sysDash"/>
              </a:ln>
              <a:effectLst/>
            </p:spPr>
            <p:txBody>
              <a:bodyPr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ru-RU" sz="1800" b="1" i="0" u="none" strike="noStrike" cap="none">
                    <a:solidFill>
                      <a:schemeClr val="dk1"/>
                    </a:solidFill>
                    <a:latin typeface="Arial"/>
                    <a:ea typeface="Arial"/>
                    <a:cs typeface="Arial"/>
                    <a:sym typeface="Arial"/>
                  </a:rPr>
                  <a:t>C</a:t>
                </a:r>
              </a:p>
            </p:txBody>
          </p:sp>
          <p:sp>
            <p:nvSpPr>
              <p:cNvPr id="7" name="Shape 103"/>
              <p:cNvSpPr/>
              <p:nvPr/>
            </p:nvSpPr>
            <p:spPr>
              <a:xfrm>
                <a:off x="6553200" y="1156475"/>
                <a:ext cx="2057400" cy="1510525"/>
              </a:xfrm>
              <a:prstGeom prst="irregularSeal1">
                <a:avLst/>
              </a:prstGeom>
              <a:noFill/>
              <a:ln w="28575" cap="flat" cmpd="sng">
                <a:solidFill>
                  <a:srgbClr val="C00000"/>
                </a:solidFill>
                <a:prstDash val="solid"/>
                <a:round/>
                <a:headEnd type="none" w="med" len="med"/>
                <a:tailEnd type="none" w="med" len="med"/>
              </a:ln>
              <a:effectLst/>
            </p:spPr>
            <p:txBody>
              <a:bodyPr lIns="91425" tIns="45700" rIns="91425" bIns="45700" anchor="ctr" anchorCtr="0">
                <a:noAutofit/>
              </a:bodyPr>
              <a:lstStyle/>
              <a:p>
                <a:pPr marL="0" marR="0" lvl="0" indent="0" algn="just" rtl="0">
                  <a:lnSpc>
                    <a:spcPct val="90000"/>
                  </a:lnSpc>
                  <a:spcBef>
                    <a:spcPts val="0"/>
                  </a:spcBef>
                  <a:spcAft>
                    <a:spcPts val="0"/>
                  </a:spcAft>
                  <a:buClr>
                    <a:schemeClr val="dk1"/>
                  </a:buClr>
                  <a:buSzPct val="25000"/>
                  <a:buFont typeface="Arial"/>
                  <a:buNone/>
                </a:pPr>
                <a:r>
                  <a:rPr lang="ru-RU" sz="1800" b="1" i="0" u="none" strike="noStrike" cap="none" dirty="0" err="1">
                    <a:solidFill>
                      <a:schemeClr val="accent2">
                        <a:lumMod val="50000"/>
                      </a:schemeClr>
                    </a:solidFill>
                    <a:latin typeface="Calibri" charset="0"/>
                    <a:ea typeface="Calibri" charset="0"/>
                    <a:cs typeface="Calibri" charset="0"/>
                    <a:sym typeface="Arial"/>
                  </a:rPr>
                  <a:t>Excepti</a:t>
                </a:r>
                <a:r>
                  <a:rPr lang="ru-RU" sz="1800" b="1" dirty="0" err="1">
                    <a:solidFill>
                      <a:schemeClr val="accent2">
                        <a:lumMod val="50000"/>
                      </a:schemeClr>
                    </a:solidFill>
                    <a:latin typeface="Calibri" charset="0"/>
                    <a:ea typeface="Calibri" charset="0"/>
                    <a:cs typeface="Calibri" charset="0"/>
                  </a:rPr>
                  <a:t>o</a:t>
                </a:r>
                <a:r>
                  <a:rPr lang="ru-RU" sz="1800" b="1" i="0" u="none" strike="noStrike" cap="none" dirty="0" err="1">
                    <a:solidFill>
                      <a:schemeClr val="accent2">
                        <a:lumMod val="50000"/>
                      </a:schemeClr>
                    </a:solidFill>
                    <a:latin typeface="Calibri" charset="0"/>
                    <a:ea typeface="Calibri" charset="0"/>
                    <a:cs typeface="Calibri" charset="0"/>
                    <a:sym typeface="Arial"/>
                  </a:rPr>
                  <a:t>n</a:t>
                </a:r>
                <a:endParaRPr lang="ru-RU" sz="1800" b="1" i="0" u="none" strike="noStrike" cap="none" dirty="0">
                  <a:solidFill>
                    <a:schemeClr val="accent2">
                      <a:lumMod val="50000"/>
                    </a:schemeClr>
                  </a:solidFill>
                  <a:latin typeface="Calibri" charset="0"/>
                  <a:ea typeface="Calibri" charset="0"/>
                  <a:cs typeface="Calibri" charset="0"/>
                  <a:sym typeface="Arial"/>
                </a:endParaRPr>
              </a:p>
            </p:txBody>
          </p:sp>
          <p:cxnSp>
            <p:nvCxnSpPr>
              <p:cNvPr id="16" name="Straight Arrow Connector 15"/>
              <p:cNvCxnSpPr/>
              <p:nvPr/>
            </p:nvCxnSpPr>
            <p:spPr>
              <a:xfrm>
                <a:off x="1295400" y="1613676"/>
                <a:ext cx="685800" cy="0"/>
              </a:xfrm>
              <a:prstGeom prst="straightConnector1">
                <a:avLst/>
              </a:prstGeom>
              <a:ln w="28575">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819400" y="1613676"/>
                <a:ext cx="685800" cy="0"/>
              </a:xfrm>
              <a:prstGeom prst="straightConnector1">
                <a:avLst/>
              </a:prstGeom>
              <a:ln w="28575">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267200" y="1613675"/>
                <a:ext cx="685800" cy="1"/>
              </a:xfrm>
              <a:prstGeom prst="straightConnector1">
                <a:avLst/>
              </a:prstGeom>
              <a:ln w="28575">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715000" y="1613675"/>
                <a:ext cx="1104900" cy="0"/>
              </a:xfrm>
              <a:prstGeom prst="straightConnector1">
                <a:avLst/>
              </a:prstGeom>
              <a:ln w="28575">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5" name="Straight Arrow Connector 34"/>
            <p:cNvCxnSpPr/>
            <p:nvPr/>
          </p:nvCxnSpPr>
          <p:spPr>
            <a:xfrm flipH="1">
              <a:off x="5829300" y="2126862"/>
              <a:ext cx="1104900" cy="0"/>
            </a:xfrm>
            <a:prstGeom prst="straightConnector1">
              <a:avLst/>
            </a:prstGeom>
            <a:ln w="28575">
              <a:solidFill>
                <a:srgbClr val="C0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4381500" y="2126862"/>
              <a:ext cx="685800" cy="0"/>
            </a:xfrm>
            <a:prstGeom prst="straightConnector1">
              <a:avLst/>
            </a:prstGeom>
            <a:ln w="28575">
              <a:solidFill>
                <a:srgbClr val="C0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2958281" y="2126862"/>
              <a:ext cx="685800" cy="0"/>
            </a:xfrm>
            <a:prstGeom prst="straightConnector1">
              <a:avLst/>
            </a:prstGeom>
            <a:ln w="28575">
              <a:solidFill>
                <a:srgbClr val="C0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1434281" y="2134872"/>
              <a:ext cx="685800" cy="0"/>
            </a:xfrm>
            <a:prstGeom prst="straightConnector1">
              <a:avLst/>
            </a:prstGeom>
            <a:ln w="28575">
              <a:solidFill>
                <a:srgbClr val="C0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2"/>
          <a:stretch>
            <a:fillRect/>
          </a:stretch>
        </p:blipFill>
        <p:spPr>
          <a:xfrm>
            <a:off x="495300" y="2203060"/>
            <a:ext cx="5334000" cy="4039152"/>
          </a:xfrm>
          <a:prstGeom prst="rect">
            <a:avLst/>
          </a:prstGeom>
        </p:spPr>
      </p:pic>
    </p:spTree>
    <p:extLst>
      <p:ext uri="{BB962C8B-B14F-4D97-AF65-F5344CB8AC3E}">
        <p14:creationId xmlns:p14="http://schemas.microsoft.com/office/powerpoint/2010/main" val="786061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19325</TotalTime>
  <Words>2211</Words>
  <Application>Microsoft Macintosh PowerPoint</Application>
  <PresentationFormat>On-screen Show (4:3)</PresentationFormat>
  <Paragraphs>420</Paragraphs>
  <Slides>34</Slides>
  <Notes>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Black</vt:lpstr>
      <vt:lpstr>Bradley Hand</vt:lpstr>
      <vt:lpstr>Calibri</vt:lpstr>
      <vt:lpstr>Consolas</vt:lpstr>
      <vt:lpstr>Helvetica</vt:lpstr>
      <vt:lpstr>Lucida Grande</vt:lpstr>
      <vt:lpstr>Narkisim</vt:lpstr>
      <vt:lpstr>Trebuchet MS</vt:lpstr>
      <vt:lpstr>EPAM_PPT_General_Template_20150223</vt:lpstr>
      <vt:lpstr>PowerPoint Presentation</vt:lpstr>
      <vt:lpstr>Module Overview</vt:lpstr>
      <vt:lpstr>What Is an Exception?</vt:lpstr>
      <vt:lpstr>Causes of Exceptions</vt:lpstr>
      <vt:lpstr>Causes of Exceptions</vt:lpstr>
      <vt:lpstr>Causes of Exceptions</vt:lpstr>
      <vt:lpstr>Causes of Exceptions</vt:lpstr>
      <vt:lpstr>Searching the call stack for the exception handler</vt:lpstr>
      <vt:lpstr>What Is an Exception?</vt:lpstr>
      <vt:lpstr>The System.Exception Class</vt:lpstr>
      <vt:lpstr>Exception Classes in C#</vt:lpstr>
      <vt:lpstr>Throwing Exceptions</vt:lpstr>
      <vt:lpstr>Handling Exceptions </vt:lpstr>
      <vt:lpstr>Handling Exceptions </vt:lpstr>
      <vt:lpstr>Handling Exceptions </vt:lpstr>
      <vt:lpstr>Handling Exceptions </vt:lpstr>
      <vt:lpstr>Handling Exceptions</vt:lpstr>
      <vt:lpstr>Handling Exceptions</vt:lpstr>
      <vt:lpstr>Using the Checked and Unchecked Keywords</vt:lpstr>
      <vt:lpstr>Using the Checked and Unchecked Keywords</vt:lpstr>
      <vt:lpstr>Guidelines and Best Practices</vt:lpstr>
      <vt:lpstr>Guidelines and Best Practices</vt:lpstr>
      <vt:lpstr>Guidelines and Best Practices</vt:lpstr>
      <vt:lpstr>Guidelines and Best Practices</vt:lpstr>
      <vt:lpstr>Guidelines and Best Practices</vt:lpstr>
      <vt:lpstr>Guidelines and Best Practices</vt:lpstr>
      <vt:lpstr>Guidelines and Best Practices</vt:lpstr>
      <vt:lpstr>Guidelines and Best Practices</vt:lpstr>
      <vt:lpstr>Guidelines and Best Practices</vt:lpstr>
      <vt:lpstr>Guidelines and Best Practices</vt:lpstr>
      <vt:lpstr>Guidelines and Best Practices</vt:lpstr>
      <vt:lpstr>Best Practices for </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1522</cp:revision>
  <dcterms:created xsi:type="dcterms:W3CDTF">2008-09-08T12:48:20Z</dcterms:created>
  <dcterms:modified xsi:type="dcterms:W3CDTF">2017-09-05T10:29:15Z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